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7" r:id="rId2"/>
    <p:sldId id="367" r:id="rId3"/>
    <p:sldId id="644" r:id="rId4"/>
    <p:sldId id="653" r:id="rId5"/>
    <p:sldId id="654" r:id="rId6"/>
    <p:sldId id="647" r:id="rId7"/>
    <p:sldId id="648" r:id="rId8"/>
    <p:sldId id="652" r:id="rId9"/>
    <p:sldId id="649" r:id="rId10"/>
    <p:sldId id="656" r:id="rId11"/>
    <p:sldId id="650" r:id="rId12"/>
    <p:sldId id="659" r:id="rId13"/>
    <p:sldId id="661" r:id="rId14"/>
    <p:sldId id="662" r:id="rId15"/>
    <p:sldId id="663" r:id="rId16"/>
    <p:sldId id="664" r:id="rId17"/>
    <p:sldId id="660" r:id="rId18"/>
    <p:sldId id="658" r:id="rId19"/>
    <p:sldId id="657" r:id="rId20"/>
    <p:sldId id="655" r:id="rId21"/>
    <p:sldId id="645" r:id="rId22"/>
    <p:sldId id="646" r:id="rId23"/>
    <p:sldId id="651"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644"/>
            <p14:sldId id="653"/>
            <p14:sldId id="654"/>
            <p14:sldId id="647"/>
            <p14:sldId id="648"/>
            <p14:sldId id="652"/>
            <p14:sldId id="649"/>
            <p14:sldId id="656"/>
            <p14:sldId id="650"/>
            <p14:sldId id="659"/>
            <p14:sldId id="661"/>
            <p14:sldId id="662"/>
            <p14:sldId id="663"/>
            <p14:sldId id="664"/>
            <p14:sldId id="660"/>
            <p14:sldId id="658"/>
            <p14:sldId id="657"/>
            <p14:sldId id="655"/>
            <p14:sldId id="645"/>
            <p14:sldId id="646"/>
            <p14:sldId id="65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40C"/>
    <a:srgbClr val="BE68F8"/>
    <a:srgbClr val="B1063A"/>
    <a:srgbClr val="FDC0D2"/>
    <a:srgbClr val="F2F2F2"/>
    <a:srgbClr val="FF6600"/>
    <a:srgbClr val="AFAB09"/>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autoAdjust="0"/>
    <p:restoredTop sz="85182" autoAdjust="0"/>
  </p:normalViewPr>
  <p:slideViewPr>
    <p:cSldViewPr snapToGrid="0">
      <p:cViewPr>
        <p:scale>
          <a:sx n="50" d="100"/>
          <a:sy n="50" d="100"/>
        </p:scale>
        <p:origin x="150" y="219"/>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Network_theory" TargetMode="External"/><Relationship Id="rId3" Type="http://schemas.openxmlformats.org/officeDocument/2006/relationships/hyperlink" Target="https://en.wikipedia.org/wiki/Linear_algebra" TargetMode="External"/><Relationship Id="rId7" Type="http://schemas.openxmlformats.org/officeDocument/2006/relationships/hyperlink" Target="https://en.wikipedia.org/wiki/Combinatorial_optimiz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Topology" TargetMode="External"/><Relationship Id="rId5" Type="http://schemas.openxmlformats.org/officeDocument/2006/relationships/hyperlink" Target="https://en.wikipedia.org/wiki/Geometry" TargetMode="External"/><Relationship Id="rId4" Type="http://schemas.openxmlformats.org/officeDocument/2006/relationships/hyperlink" Target="https://en.wikipedia.org/wiki/Graph_theory" TargetMode="External"/><Relationship Id="rId9" Type="http://schemas.openxmlformats.org/officeDocument/2006/relationships/hyperlink" Target="https://en.wikipedia.org/wiki/Coding_theor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spcAft>
                <a:spcPts val="0"/>
              </a:spcAft>
            </a:pPr>
            <a:r>
              <a:rPr lang="en-US" sz="1800" dirty="0">
                <a:effectLst/>
                <a:latin typeface="Calibri,Helvetica,sans-serif,EmojiFont,Apple Color Emoji,Segoe UI Emoji,NotoColorEmoji,Segoe UI Symbol,Android Emoji,EmojiSymbols"/>
              </a:rPr>
              <a:t>&gt;1- what is the difference between Prediction and Causal Inference? Both are same or diff?</a:t>
            </a:r>
          </a:p>
          <a:p>
            <a:pPr>
              <a:spcBef>
                <a:spcPts val="0"/>
              </a:spcBef>
              <a:spcAft>
                <a:spcPts val="0"/>
              </a:spcAft>
            </a:pPr>
            <a:r>
              <a:rPr lang="en-US" sz="1800" dirty="0">
                <a:effectLst/>
                <a:latin typeface="Calibri,Helvetica,sans-serif,EmojiFont,Apple Color Emoji,Segoe UI Emoji,NotoColorEmoji,Segoe UI Symbol,Android Emoji,EmojiSymbols"/>
              </a:rPr>
              <a:t>To answer this, I think it is useful to make a distinction between "prediction" and "inference". Both concepts are concerned with mapping observations (inputs, features, covariates) to outcomes (outputs, effects, predictions, states, </a:t>
            </a:r>
            <a:r>
              <a:rPr lang="en-US" sz="1800" dirty="0" err="1">
                <a:effectLst/>
                <a:latin typeface="Calibri,Helvetica,sans-serif,EmojiFont,Apple Color Emoji,Segoe UI Emoji,NotoColorEmoji,Segoe UI Symbol,Android Emoji,EmojiSymbols"/>
              </a:rPr>
              <a:t>etc</a:t>
            </a:r>
            <a:r>
              <a:rPr lang="en-US" sz="1800" dirty="0">
                <a:effectLst/>
                <a:latin typeface="Calibri,Helvetica,sans-serif,EmojiFont,Apple Color Emoji,Segoe UI Emoji,NotoColorEmoji,Segoe UI Symbol,Android Emoji,EmojiSymbols"/>
              </a:rPr>
              <a:t>). However, "inference" is more concern with understanding the process that generated the data, while "prediction" focus on having lower error estimates of the outcomes given the observations (inputs).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Causal inference is a particular type of inference that wants to explain the data generation process by means of causal relationships, which implies mitigating three hidden phenomena like confounders, selection bias, latent variables, and covariate shift/concept drift effects from non-stationary variables.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Why one would like to understand the process that generated the data? Besides the fact that a good model of the data </a:t>
            </a:r>
            <a:r>
              <a:rPr lang="en-US" sz="1800" dirty="0" err="1">
                <a:effectLst/>
                <a:latin typeface="Calibri,Helvetica,sans-serif,EmojiFont,Apple Color Emoji,Segoe UI Emoji,NotoColorEmoji,Segoe UI Symbol,Android Emoji,EmojiSymbols"/>
              </a:rPr>
              <a:t>geneation</a:t>
            </a:r>
            <a:r>
              <a:rPr lang="en-US" sz="1800" dirty="0">
                <a:effectLst/>
                <a:latin typeface="Calibri,Helvetica,sans-serif,EmojiFont,Apple Color Emoji,Segoe UI Emoji,NotoColorEmoji,Segoe UI Symbol,Android Emoji,EmojiSymbols"/>
              </a:rPr>
              <a:t> process allow to make good predictions, there are two main reasons: (1) robustness to changes in the modeling assumptions and, in case of a causal model, ability to plan intervention that allow to steer (control) the data generation process.</a:t>
            </a: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In other words, causal inference allows to (1) produce testable hypotheses about how the phenomenon of interest works and (2) intervene in the phenomenon to improve its behavior (or mitigate its probability of happening and even some of its impacts).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&gt;2- If different, then what direction is best for my future research work? I found many related work of fault localization in Microservice Architecture (MSA)  and few </a:t>
            </a:r>
            <a:r>
              <a:rPr lang="en-US" sz="1800" dirty="0" err="1">
                <a:effectLst/>
                <a:latin typeface="Calibri,Helvetica,sans-serif,EmojiFont,Apple Color Emoji,Segoe UI Emoji,NotoColorEmoji,Segoe UI Symbol,Android Emoji,EmojiSymbols"/>
              </a:rPr>
              <a:t>articales</a:t>
            </a:r>
            <a:r>
              <a:rPr lang="en-US" sz="1800" dirty="0">
                <a:effectLst/>
                <a:latin typeface="Calibri,Helvetica,sans-serif,EmojiFont,Apple Color Emoji,Segoe UI Emoji,NotoColorEmoji,Segoe UI Symbol,Android Emoji,EmojiSymbols"/>
              </a:rPr>
              <a:t> on Prediction and Causal Inference.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I would </a:t>
            </a:r>
            <a:r>
              <a:rPr lang="en-US" sz="1800" dirty="0" err="1">
                <a:effectLst/>
                <a:latin typeface="Calibri,Helvetica,sans-serif,EmojiFont,Apple Color Emoji,Segoe UI Emoji,NotoColorEmoji,Segoe UI Symbol,Android Emoji,EmojiSymbols"/>
              </a:rPr>
              <a:t>definetely</a:t>
            </a:r>
            <a:r>
              <a:rPr lang="en-US" sz="1800" dirty="0">
                <a:effectLst/>
                <a:latin typeface="Calibri,Helvetica,sans-serif,EmojiFont,Apple Color Emoji,Segoe UI Emoji,NotoColorEmoji,Segoe UI Symbol,Android Emoji,EmojiSymbols"/>
              </a:rPr>
              <a:t> choose to work with methods that approximate a data generation process. Causal inference, particularly graph causal inference, is a way of building models based on Bayesian Networks, which build on top of a set of dependency assumptions (Markov properties, Reichenbach principle, etc.). These assumptions allow you express cause-effect relationship that you can test against the data. The tests are based on factorization joint-probability distributions into conditional and marginal probabilities.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challenge is how to obtain certain conditional and marginal probabilities and also to be able to extrapolate </a:t>
            </a:r>
            <a:r>
              <a:rPr lang="en-US" sz="1800" dirty="0" err="1">
                <a:effectLst/>
                <a:latin typeface="Calibri,Helvetica,sans-serif,EmojiFont,Apple Color Emoji,Segoe UI Emoji,NotoColorEmoji,Segoe UI Symbol,Android Emoji,EmojiSymbols"/>
              </a:rPr>
              <a:t>outsite</a:t>
            </a:r>
            <a:r>
              <a:rPr lang="en-US" sz="1800" dirty="0">
                <a:effectLst/>
                <a:latin typeface="Calibri,Helvetica,sans-serif,EmojiFont,Apple Color Emoji,Segoe UI Emoji,NotoColorEmoji,Segoe UI Symbol,Android Emoji,EmojiSymbols"/>
              </a:rPr>
              <a:t> the given data samples. For these, we apply some sort of "generative model". There are simpler ones come from Bayesian Inference, whereas the more sophisticated ones are Gaussian Mixture Models, Latent Dirichlet Allocation, Auto-Regressive Models, Hidden Markov Models, and Variational Autoencoders.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choice of generative model depends on the assumptions that you make about the data that you have, for instance, continuous versus discrete data, normally distributed, IID, existence of strong or weak previous knowledge (priors), temporal (non-stationary) or not, etc. </a:t>
            </a:r>
            <a:r>
              <a:rPr lang="en-US" sz="1800">
                <a:effectLst/>
                <a:latin typeface="Calibri,Helvetica,sans-serif,EmojiFont,Apple Color Emoji,Segoe UI Emoji,NotoColorEmoji,Segoe UI Symbol,Android Emoji,EmojiSymbols"/>
              </a:rPr>
              <a:t>However, many models are equivalent, which is nice, because you can apply them and compare their outcomes.</a:t>
            </a:r>
          </a:p>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 “Matroid theory borrows extensively from the terminology of </a:t>
            </a:r>
            <a:r>
              <a:rPr lang="en-US" dirty="0">
                <a:hlinkClick r:id="rId3" tooltip="Linear algebra"/>
              </a:rPr>
              <a:t>linear algebra</a:t>
            </a:r>
            <a:r>
              <a:rPr lang="en-US" dirty="0"/>
              <a:t> and </a:t>
            </a:r>
            <a:r>
              <a:rPr lang="en-US" dirty="0">
                <a:hlinkClick r:id="rId4" tooltip="Graph theory"/>
              </a:rPr>
              <a:t>graph theory</a:t>
            </a:r>
            <a:r>
              <a:rPr lang="en-US" dirty="0"/>
              <a:t>, largely because it is the abstraction of various notions of central importance in these fields. Matroids have found applications in </a:t>
            </a:r>
            <a:r>
              <a:rPr lang="en-US" dirty="0">
                <a:hlinkClick r:id="rId5" tooltip="Geometry"/>
              </a:rPr>
              <a:t>geometry</a:t>
            </a:r>
            <a:r>
              <a:rPr lang="en-US" dirty="0"/>
              <a:t>, </a:t>
            </a:r>
            <a:r>
              <a:rPr lang="en-US" dirty="0">
                <a:hlinkClick r:id="rId6" tooltip="Topology"/>
              </a:rPr>
              <a:t>topology</a:t>
            </a:r>
            <a:r>
              <a:rPr lang="en-US" dirty="0"/>
              <a:t>, </a:t>
            </a:r>
            <a:r>
              <a:rPr lang="en-US" dirty="0">
                <a:hlinkClick r:id="rId7" tooltip="Combinatorial optimization"/>
              </a:rPr>
              <a:t>combinatorial optimization</a:t>
            </a:r>
            <a:r>
              <a:rPr lang="en-US" dirty="0"/>
              <a:t>, </a:t>
            </a:r>
            <a:r>
              <a:rPr lang="en-US" dirty="0">
                <a:hlinkClick r:id="rId8" tooltip="Network theory"/>
              </a:rPr>
              <a:t>network theory</a:t>
            </a:r>
            <a:r>
              <a:rPr lang="en-US" dirty="0"/>
              <a:t> and </a:t>
            </a:r>
            <a:r>
              <a:rPr lang="en-US" dirty="0">
                <a:hlinkClick r:id="rId9" tooltip="Coding theory"/>
              </a:rPr>
              <a:t>coding theory</a:t>
            </a:r>
            <a:r>
              <a:rPr lang="en-US" dirty="0"/>
              <a:t> “</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39838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Tau-1 infection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Tau-2 removal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Kx = Equivalent load frequency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Kw = </a:t>
            </a:r>
            <a:r>
              <a:rPr lang="en-US" dirty="0">
                <a:effectLst/>
                <a:latin typeface="Times New Roman" panose="02020603050405020304" pitchFamily="18" charset="0"/>
              </a:rPr>
              <a:t>Equivalent generator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Omega = Changes of angular acceleration of equivalent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Rotor equation allow to compute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Kxq</a:t>
            </a:r>
            <a:r>
              <a:rPr lang="en-US" dirty="0">
                <a:effectLst/>
                <a:latin typeface="Times New Roman" panose="02020603050405020304" pitchFamily="18" charset="0"/>
              </a:rPr>
              <a:t> = Changes of power of load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Kwc</a:t>
            </a:r>
            <a:r>
              <a:rPr lang="en-US" dirty="0">
                <a:effectLst/>
                <a:latin typeface="Times New Roman" panose="02020603050405020304" pitchFamily="18" charset="0"/>
              </a:rPr>
              <a:t> = Changes of power of generator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Times New Roman" panose="02020603050405020304" pitchFamily="18" charset="0"/>
              </a:rPr>
              <a:t>Tj</a:t>
            </a:r>
            <a:r>
              <a:rPr lang="en-US" dirty="0">
                <a:effectLst/>
                <a:latin typeface="Times New Roman" panose="02020603050405020304" pitchFamily="18" charset="0"/>
              </a:rPr>
              <a:t> =Equivalent Inertia time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KE = system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Interactive Cascading Failure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flow redistribution employs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primary frequency regulation ‎[46, 47] and rotor equation ‎[48]</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Two types of flow: communication and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Two Time windows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r>
              <a:rPr lang="en-US" dirty="0"/>
              <a:t>virus infection cycle (SIR)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tripping time of overloaded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[Wang </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386270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Wang et al. (2019), Cascading Failures Analysis Considering Extreme Virus Propagation of Cyber-Physical Systems in Smart Grids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41625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source</a:t>
            </a:r>
            <a:r>
              <a:rPr lang="en-US" dirty="0"/>
              <a:t>: Steve Brunton, </a:t>
            </a:r>
            <a:r>
              <a:rPr lang="en-US" b="1" dirty="0"/>
              <a:t>Control Theory and COVID-19: Models</a:t>
            </a:r>
          </a:p>
          <a:p>
            <a:r>
              <a:rPr lang="en-US" dirty="0"/>
              <a:t>https://www.youtube.com/watch?v=jmfsSmHAQ2o</a:t>
            </a:r>
          </a:p>
        </p:txBody>
      </p:sp>
      <p:sp>
        <p:nvSpPr>
          <p:cNvPr id="4" name="Slide Number Placeholder 3"/>
          <p:cNvSpPr>
            <a:spLocks noGrp="1"/>
          </p:cNvSpPr>
          <p:nvPr>
            <p:ph type="sldNum" sz="quarter" idx="5"/>
          </p:nvPr>
        </p:nvSpPr>
        <p:spPr/>
        <p:txBody>
          <a:bodyPr/>
          <a:lstStyle/>
          <a:p>
            <a:fld id="{9271DED1-4C91-4561-A99B-E6676363E223}" type="slidenum">
              <a:rPr lang="en-US" smtClean="0"/>
              <a:t>23</a:t>
            </a:fld>
            <a:endParaRPr lang="en-US"/>
          </a:p>
        </p:txBody>
      </p:sp>
    </p:spTree>
    <p:extLst>
      <p:ext uri="{BB962C8B-B14F-4D97-AF65-F5344CB8AC3E}">
        <p14:creationId xmlns:p14="http://schemas.microsoft.com/office/powerpoint/2010/main" val="337845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alpha = zero, then we have lifelong immunity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[Wikipedia 2020] </a:t>
            </a:r>
            <a:r>
              <a:rPr lang="en-US" dirty="0"/>
              <a:t>https://en.wikipedia.org/wiki/Compartmental_models_in_epidemiology#The_SIR_model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[Eisenberg 2020] </a:t>
            </a:r>
            <a:r>
              <a:rPr lang="en-US" dirty="0"/>
              <a:t>Eisenberg, Joseph. "R0: How scientists quantify the intensity of an outbreak like coronavirus and its pandemic potential." </a:t>
            </a:r>
            <a:r>
              <a:rPr lang="en-US" i="1" dirty="0"/>
              <a:t>The Conversation, Michigan University School of Public Health</a:t>
            </a:r>
            <a:r>
              <a:rPr lang="en-US" dirty="0"/>
              <a:t> 27 (2020). https://sph.umich.edu/pursuit/2020posts/how-scientists-quantify-outbreaks.html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Bertozzi</a:t>
            </a:r>
            <a:r>
              <a:rPr lang="en-US" b="1" dirty="0"/>
              <a:t> 2020] </a:t>
            </a:r>
            <a:r>
              <a:rPr lang="en-US" dirty="0" err="1"/>
              <a:t>Bertozzi</a:t>
            </a:r>
            <a:r>
              <a:rPr lang="en-US" dirty="0"/>
              <a:t>, Andrea L., et al. "The challenges of modeling and forecasting the spread of COVID-19." </a:t>
            </a:r>
            <a:r>
              <a:rPr lang="en-US" i="1" dirty="0"/>
              <a:t>Proceedings of the National Academy of Sciences</a:t>
            </a:r>
            <a:r>
              <a:rPr lang="en-US" dirty="0"/>
              <a:t> 117.29 (2020): 16732-16738.</a:t>
            </a:r>
          </a:p>
          <a:p>
            <a:endParaRPr lang="en-US" dirty="0"/>
          </a:p>
          <a:p>
            <a:r>
              <a:rPr lang="en-US" b="1" dirty="0"/>
              <a:t>[Stevens 2020] </a:t>
            </a:r>
            <a:r>
              <a:rPr lang="en-US" dirty="0"/>
              <a:t>Why outbreaks like coronavirus spread exponentially and how to "flatten the curve"</a:t>
            </a:r>
          </a:p>
          <a:p>
            <a:r>
              <a:rPr lang="en-US" dirty="0"/>
              <a:t>https://twitter.com/Harry_Stevens/status/1238940084994523136</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19899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Jin</a:t>
            </a:r>
            <a:r>
              <a:rPr lang="en-US" dirty="0">
                <a:effectLst/>
                <a:latin typeface="Times New Roman" panose="02020603050405020304" pitchFamily="18" charset="0"/>
              </a:rPr>
              <a:t>, et al. 2013, Epidemiological Modeling of News and Rumors on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Vosoughi</a:t>
            </a:r>
            <a:r>
              <a:rPr lang="en-US" dirty="0"/>
              <a:t>, S., Roy, D., &amp; Aral, S. (2018). The spread of true and false news online. </a:t>
            </a:r>
            <a:r>
              <a:rPr lang="en-US" i="1" dirty="0"/>
              <a:t>Science</a:t>
            </a:r>
            <a:r>
              <a:rPr lang="en-US" dirty="0"/>
              <a:t>, </a:t>
            </a:r>
            <a:r>
              <a:rPr lang="en-US" i="1" dirty="0"/>
              <a:t>359</a:t>
            </a:r>
            <a:r>
              <a:rPr lang="en-US" dirty="0"/>
              <a:t>(6380), 1146-1151.</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84872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rPr>
              <a:t>Dominic Welsh 1976, Matroid Theory.</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55005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maximizing a monotone submodular function subject to a cardinality constraint admits a </a:t>
            </a:r>
            <a:r>
              <a:rPr lang="en-US" dirty="0">
                <a:effectLst/>
              </a:rPr>
              <a:t>1 − 1 / e </a:t>
            </a:r>
            <a:r>
              <a:rPr lang="en-US" dirty="0"/>
              <a:t>approximation algorithm</a:t>
            </a:r>
          </a:p>
          <a:p>
            <a:endParaRPr lang="en-US" dirty="0"/>
          </a:p>
          <a:p>
            <a:r>
              <a:rPr lang="en-US" sz="1800" b="0" i="0" u="none" strike="noStrike" baseline="0" dirty="0">
                <a:latin typeface="CMR17"/>
              </a:rPr>
              <a:t>Krause, A. , </a:t>
            </a:r>
            <a:r>
              <a:rPr lang="en-US" sz="1800" b="0" i="0" u="none" strike="noStrike" baseline="0" dirty="0" err="1">
                <a:latin typeface="CMR17"/>
              </a:rPr>
              <a:t>Golovin</a:t>
            </a:r>
            <a:r>
              <a:rPr lang="en-US" sz="1800" b="0" i="0" u="none" strike="noStrike" baseline="0" dirty="0">
                <a:latin typeface="CMR17"/>
              </a:rPr>
              <a:t>, D., 2014, Submodular Function Maximization. </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a:t>
            </a:fld>
            <a:endParaRPr lang="en-US"/>
          </a:p>
        </p:txBody>
      </p:sp>
    </p:spTree>
    <p:extLst>
      <p:ext uri="{BB962C8B-B14F-4D97-AF65-F5344CB8AC3E}">
        <p14:creationId xmlns:p14="http://schemas.microsoft.com/office/powerpoint/2010/main" val="233347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 </a:t>
            </a:r>
            <a:r>
              <a:rPr lang="en-US" b="1" dirty="0" err="1"/>
              <a:t>Bilmes</a:t>
            </a:r>
            <a:r>
              <a:rPr lang="en-US" b="1" dirty="0"/>
              <a:t>, EE563 - Submodular Functions, Optimization, and Applications to Machine Learning, Fall Quarter, 2020</a:t>
            </a:r>
          </a:p>
          <a:p>
            <a:r>
              <a:rPr lang="en-US" dirty="0"/>
              <a:t>https://people.ece.uw.edu/bilmes/classes/ee563/ee563_fall_2020/</a:t>
            </a:r>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322879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can be assigned only once, but each multiple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can be assigned to the same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whereas the reverse is not true. </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r>
                  <a:rPr lang="en-US" i="0" dirty="0">
                    <a:latin typeface="Cambria Math" panose="02040503050406030204" pitchFamily="18" charset="0"/>
                  </a:rPr>
                  <a:t>𝑐_𝑖  </a:t>
                </a:r>
                <a:r>
                  <a:rPr lang="en-US" dirty="0"/>
                  <a:t>can be assigned only once, but each multiple </a:t>
                </a:r>
                <a:r>
                  <a:rPr lang="en-US" i="0" dirty="0">
                    <a:latin typeface="Cambria Math" panose="02040503050406030204" pitchFamily="18" charset="0"/>
                  </a:rPr>
                  <a:t>𝑐_𝑖</a:t>
                </a:r>
                <a:r>
                  <a:rPr lang="en-US" dirty="0"/>
                  <a:t> can be assigned to the same item </a:t>
                </a:r>
                <a:r>
                  <a:rPr lang="en-US" i="0" dirty="0">
                    <a:latin typeface="Cambria Math" panose="02040503050406030204" pitchFamily="18" charset="0"/>
                  </a:rPr>
                  <a:t>𝑠_𝑗</a:t>
                </a:r>
                <a:r>
                  <a:rPr lang="en-US" dirty="0"/>
                  <a:t>, whereas the reverse is not true. </a:t>
                </a:r>
              </a:p>
              <a:p>
                <a:endParaRPr lang="en-US" dirty="0"/>
              </a:p>
            </p:txBody>
          </p:sp>
        </mc:Fallback>
      </mc:AlternateContent>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2916747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 because the choices are discrete, for instance, we do not take a fraction of a node or edge.</a:t>
            </a:r>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1950571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2/22/2021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2/22/2021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2/22/2021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2/22/2021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2/22/2021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2/22/2021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2/22/2021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2/22/2021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2/22/2021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2/22/2021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hyperlink" Target="https://people.ece.uw.edu/bilmes/classes/ee563/ee563_fall_2020/" TargetMode="External"/><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hyperlink" Target="https://www.youtube.com/watch?v=kdLXt8QeCe4"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3.png"/><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gif"/><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jpg"/><Relationship Id="rId4" Type="http://schemas.openxmlformats.org/officeDocument/2006/relationships/image" Target="../media/image37.png"/><Relationship Id="rId9" Type="http://schemas.openxmlformats.org/officeDocument/2006/relationships/hyperlink" Target="https://twitter.com/Harry_Stevens/status/123894008499452313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Propagation Graph Neural Networks</a:t>
            </a:r>
            <a:br>
              <a:rPr lang="en-US" sz="4400" b="1" dirty="0"/>
            </a:br>
            <a:r>
              <a:rPr lang="en-US" sz="3200" dirty="0"/>
              <a:t>lecture-14</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Submodular Optimization</a:t>
            </a:r>
          </a:p>
        </p:txBody>
      </p:sp>
      <p:sp>
        <p:nvSpPr>
          <p:cNvPr id="5" name="TextBox 4">
            <a:extLst>
              <a:ext uri="{FF2B5EF4-FFF2-40B4-BE49-F238E27FC236}">
                <a16:creationId xmlns:a16="http://schemas.microsoft.com/office/drawing/2014/main" id="{42EA18C0-6FBC-4431-B32A-FEA349EDD5CE}"/>
              </a:ext>
            </a:extLst>
          </p:cNvPr>
          <p:cNvSpPr txBox="1"/>
          <p:nvPr/>
        </p:nvSpPr>
        <p:spPr bwMode="gray">
          <a:xfrm>
            <a:off x="572511" y="187246"/>
            <a:ext cx="11444162" cy="3139321"/>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rPr>
              <a:t>How do we </a:t>
            </a:r>
            <a:r>
              <a:rPr lang="en-US" b="1" dirty="0">
                <a:latin typeface="Calibri" panose="020F0502020204030204" pitchFamily="34" charset="0"/>
              </a:rPr>
              <a:t>build theories?</a:t>
            </a:r>
            <a:endParaRPr lang="en-US" sz="1800" b="1" dirty="0">
              <a:effectLst/>
              <a:latin typeface="Calibri" panose="020F0502020204030204" pitchFamily="34" charset="0"/>
            </a:endParaRPr>
          </a:p>
          <a:p>
            <a:pPr marL="0" marR="0">
              <a:spcBef>
                <a:spcPts val="0"/>
              </a:spcBef>
              <a:spcAft>
                <a:spcPts val="0"/>
              </a:spcAft>
            </a:pPr>
            <a:endParaRPr lang="en-US"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r>
              <a:rPr lang="en-US" sz="1800" b="1" dirty="0">
                <a:effectLst/>
                <a:latin typeface="Calibri" panose="020F0502020204030204" pitchFamily="34" charset="0"/>
              </a:rPr>
              <a:t>Dominic Welsh 1976</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"…mathematical generalization often lays bare the important bits of information about the problem at hand</a:t>
            </a:r>
          </a:p>
        </p:txBody>
      </p:sp>
      <p:sp>
        <p:nvSpPr>
          <p:cNvPr id="3" name="Oval 2">
            <a:extLst>
              <a:ext uri="{FF2B5EF4-FFF2-40B4-BE49-F238E27FC236}">
                <a16:creationId xmlns:a16="http://schemas.microsoft.com/office/drawing/2014/main" id="{EB08E142-0FBB-4B60-9414-89AD85453314}"/>
              </a:ext>
            </a:extLst>
          </p:cNvPr>
          <p:cNvSpPr/>
          <p:nvPr/>
        </p:nvSpPr>
        <p:spPr bwMode="gray">
          <a:xfrm>
            <a:off x="3673784" y="906308"/>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solving</a:t>
            </a:r>
          </a:p>
        </p:txBody>
      </p:sp>
      <p:sp>
        <p:nvSpPr>
          <p:cNvPr id="6" name="Oval 5">
            <a:extLst>
              <a:ext uri="{FF2B5EF4-FFF2-40B4-BE49-F238E27FC236}">
                <a16:creationId xmlns:a16="http://schemas.microsoft.com/office/drawing/2014/main" id="{156BA862-DE3E-4A81-81A0-4C5BF5C18267}"/>
              </a:ext>
            </a:extLst>
          </p:cNvPr>
          <p:cNvSpPr/>
          <p:nvPr/>
        </p:nvSpPr>
        <p:spPr bwMode="gray">
          <a:xfrm>
            <a:off x="5927414" y="883174"/>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thinking</a:t>
            </a:r>
          </a:p>
        </p:txBody>
      </p:sp>
      <p:cxnSp>
        <p:nvCxnSpPr>
          <p:cNvPr id="8" name="Connector: Curved 7">
            <a:extLst>
              <a:ext uri="{FF2B5EF4-FFF2-40B4-BE49-F238E27FC236}">
                <a16:creationId xmlns:a16="http://schemas.microsoft.com/office/drawing/2014/main" id="{8F25BC8A-E82D-4598-9D7D-F9380100257A}"/>
              </a:ext>
            </a:extLst>
          </p:cNvPr>
          <p:cNvCxnSpPr>
            <a:cxnSpLocks/>
            <a:stCxn id="3" idx="0"/>
            <a:endCxn id="6" idx="0"/>
          </p:cNvCxnSpPr>
          <p:nvPr/>
        </p:nvCxnSpPr>
        <p:spPr bwMode="gray">
          <a:xfrm rot="5400000" flipH="1" flipV="1">
            <a:off x="5662972" y="-232074"/>
            <a:ext cx="23134" cy="2253630"/>
          </a:xfrm>
          <a:prstGeom prst="curvedConnector3">
            <a:avLst>
              <a:gd name="adj1" fmla="val 3012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3" name="Connector: Curved 12">
            <a:extLst>
              <a:ext uri="{FF2B5EF4-FFF2-40B4-BE49-F238E27FC236}">
                <a16:creationId xmlns:a16="http://schemas.microsoft.com/office/drawing/2014/main" id="{2EBBE264-87E3-4AD1-B1A7-E32998E5D3B7}"/>
              </a:ext>
            </a:extLst>
          </p:cNvPr>
          <p:cNvCxnSpPr>
            <a:cxnSpLocks/>
            <a:stCxn id="3" idx="4"/>
            <a:endCxn id="6" idx="4"/>
          </p:cNvCxnSpPr>
          <p:nvPr/>
        </p:nvCxnSpPr>
        <p:spPr bwMode="gray">
          <a:xfrm rot="5400000" flipH="1" flipV="1">
            <a:off x="5662972" y="625682"/>
            <a:ext cx="23134" cy="2253630"/>
          </a:xfrm>
          <a:prstGeom prst="curvedConnector3">
            <a:avLst>
              <a:gd name="adj1" fmla="val -2946978"/>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BD7212E3-E294-4BA4-AAE4-623587D2C64F}"/>
              </a:ext>
            </a:extLst>
          </p:cNvPr>
          <p:cNvSpPr txBox="1"/>
          <p:nvPr/>
        </p:nvSpPr>
        <p:spPr bwMode="gray">
          <a:xfrm>
            <a:off x="570486" y="1644238"/>
            <a:ext cx="3224679" cy="646331"/>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 Which methods and tools can </a:t>
            </a:r>
            <a:r>
              <a:rPr lang="en-US" dirty="0">
                <a:latin typeface="Calibri" panose="020F0502020204030204" pitchFamily="34" charset="0"/>
              </a:rPr>
              <a:t>we</a:t>
            </a:r>
            <a:r>
              <a:rPr lang="en-US" sz="1800" dirty="0">
                <a:effectLst/>
                <a:latin typeface="Calibri" panose="020F0502020204030204" pitchFamily="34" charset="0"/>
              </a:rPr>
              <a:t> apply to solve this problem?</a:t>
            </a:r>
          </a:p>
        </p:txBody>
      </p:sp>
      <p:sp>
        <p:nvSpPr>
          <p:cNvPr id="23" name="TextBox 22">
            <a:extLst>
              <a:ext uri="{FF2B5EF4-FFF2-40B4-BE49-F238E27FC236}">
                <a16:creationId xmlns:a16="http://schemas.microsoft.com/office/drawing/2014/main" id="{B782AC89-ECDB-40A1-9102-686C72A79DFF}"/>
              </a:ext>
            </a:extLst>
          </p:cNvPr>
          <p:cNvSpPr txBox="1"/>
          <p:nvPr/>
        </p:nvSpPr>
        <p:spPr bwMode="gray">
          <a:xfrm>
            <a:off x="7760256" y="1644238"/>
            <a:ext cx="3111389" cy="923330"/>
          </a:xfrm>
          <a:prstGeom prst="rect">
            <a:avLst/>
          </a:prstGeom>
          <a:noFill/>
        </p:spPr>
        <p:txBody>
          <a:bodyPr wrap="square">
            <a:spAutoFit/>
          </a:bodyPr>
          <a:lstStyle/>
          <a:p>
            <a:r>
              <a:rPr lang="en-US" sz="1800" dirty="0">
                <a:effectLst/>
                <a:latin typeface="Calibri" panose="020F0502020204030204" pitchFamily="34" charset="0"/>
              </a:rPr>
              <a:t>What is the structure that would help us solve more of these problems?</a:t>
            </a:r>
            <a:endParaRPr lang="en-US" dirty="0"/>
          </a:p>
        </p:txBody>
      </p:sp>
      <p:cxnSp>
        <p:nvCxnSpPr>
          <p:cNvPr id="25" name="Connector: Elbow 24">
            <a:extLst>
              <a:ext uri="{FF2B5EF4-FFF2-40B4-BE49-F238E27FC236}">
                <a16:creationId xmlns:a16="http://schemas.microsoft.com/office/drawing/2014/main" id="{385218B1-AFA8-43A7-BA33-37DD10A66BF3}"/>
              </a:ext>
            </a:extLst>
          </p:cNvPr>
          <p:cNvCxnSpPr>
            <a:cxnSpLocks/>
            <a:stCxn id="3" idx="2"/>
            <a:endCxn id="21" idx="0"/>
          </p:cNvCxnSpPr>
          <p:nvPr/>
        </p:nvCxnSpPr>
        <p:spPr bwMode="gray">
          <a:xfrm rot="10800000" flipV="1">
            <a:off x="2182826" y="1335186"/>
            <a:ext cx="1490958" cy="309052"/>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B609D8-804B-4DA4-BC6E-224103121A8F}"/>
              </a:ext>
            </a:extLst>
          </p:cNvPr>
          <p:cNvCxnSpPr>
            <a:cxnSpLocks/>
            <a:stCxn id="6" idx="6"/>
            <a:endCxn id="23" idx="0"/>
          </p:cNvCxnSpPr>
          <p:nvPr/>
        </p:nvCxnSpPr>
        <p:spPr bwMode="gray">
          <a:xfrm>
            <a:off x="7675294" y="1312052"/>
            <a:ext cx="1640657" cy="332186"/>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18729"/>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0F05-B7C5-4C30-BD22-C7006DDCEA1C}"/>
              </a:ext>
            </a:extLst>
          </p:cNvPr>
          <p:cNvSpPr>
            <a:spLocks noGrp="1"/>
          </p:cNvSpPr>
          <p:nvPr>
            <p:ph type="title"/>
          </p:nvPr>
        </p:nvSpPr>
        <p:spPr>
          <a:xfrm>
            <a:off x="478369" y="144001"/>
            <a:ext cx="9169401" cy="555840"/>
          </a:xfrm>
        </p:spPr>
        <p:txBody>
          <a:bodyPr/>
          <a:lstStyle/>
          <a:p>
            <a:r>
              <a:rPr lang="en-US" dirty="0"/>
              <a:t>The Phenomenon of Diminishing Returns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9FED28-B99C-4C3C-A27A-935E0713E7CC}"/>
                  </a:ext>
                </a:extLst>
              </p:cNvPr>
              <p:cNvSpPr>
                <a:spLocks noGrp="1"/>
              </p:cNvSpPr>
              <p:nvPr>
                <p:ph idx="1"/>
              </p:nvPr>
            </p:nvSpPr>
            <p:spPr>
              <a:xfrm>
                <a:off x="240244" y="3183243"/>
                <a:ext cx="11473384" cy="3348609"/>
              </a:xfrm>
            </p:spPr>
            <p:txBody>
              <a:bodyPr/>
              <a:lstStyle/>
              <a:p>
                <a:r>
                  <a:rPr lang="en-US" u="sng" dirty="0">
                    <a:effectLst/>
                    <a:latin typeface="+mj-lt"/>
                  </a:rPr>
                  <a:t>Formalizing:</a:t>
                </a:r>
              </a:p>
              <a:p>
                <a:pPr marL="342900" indent="-342900">
                  <a:buFont typeface="Arial" panose="020B0604020202020204" pitchFamily="34" charset="0"/>
                  <a:buChar char="•"/>
                </a:pPr>
                <a:r>
                  <a:rPr lang="en-US" dirty="0">
                    <a:effectLst/>
                    <a:latin typeface="+mj-lt"/>
                  </a:rPr>
                  <a:t>Given the set Function </a:t>
                </a:r>
                <a14:m>
                  <m:oMath xmlns:m="http://schemas.openxmlformats.org/officeDocument/2006/math">
                    <m:r>
                      <a:rPr lang="en-US" i="1" dirty="0" smtClean="0">
                        <a:effectLst/>
                        <a:latin typeface="Cambria Math" panose="02040503050406030204" pitchFamily="18" charset="0"/>
                      </a:rPr>
                      <m:t>𝐹</m:t>
                    </m:r>
                    <m:r>
                      <a:rPr lang="en-US" i="1" dirty="0" smtClean="0">
                        <a:effectLst/>
                        <a:latin typeface="Cambria Math" panose="02040503050406030204" pitchFamily="18" charset="0"/>
                      </a:rPr>
                      <m:t>: </m:t>
                    </m:r>
                    <m:sSup>
                      <m:sSupPr>
                        <m:ctrlPr>
                          <a:rPr lang="en-US" i="1" dirty="0" smtClean="0">
                            <a:effectLst/>
                            <a:latin typeface="Cambria Math" panose="02040503050406030204" pitchFamily="18" charset="0"/>
                          </a:rPr>
                        </m:ctrlPr>
                      </m:sSupPr>
                      <m:e>
                        <m:r>
                          <a:rPr lang="en-US" i="1" dirty="0" smtClean="0">
                            <a:effectLst/>
                            <a:latin typeface="Cambria Math" panose="02040503050406030204" pitchFamily="18" charset="0"/>
                          </a:rPr>
                          <m:t>2</m:t>
                        </m:r>
                      </m:e>
                      <m:sup>
                        <m:r>
                          <a:rPr lang="en-US" i="1" dirty="0" smtClean="0">
                            <a:effectLst/>
                            <a:latin typeface="Cambria Math" panose="02040503050406030204" pitchFamily="18" charset="0"/>
                          </a:rPr>
                          <m:t>𝑉</m:t>
                        </m:r>
                      </m:sup>
                    </m:sSup>
                    <m:r>
                      <a:rPr lang="en-US" b="0" i="1" dirty="0" smtClean="0">
                        <a:effectLst/>
                        <a:latin typeface="Cambria Math" panose="02040503050406030204" pitchFamily="18" charset="0"/>
                      </a:rPr>
                      <m:t>→ </m:t>
                    </m:r>
                    <m:r>
                      <a:rPr lang="en-US" b="0" i="1" dirty="0" smtClean="0">
                        <a:effectLst/>
                        <a:latin typeface="Cambria Math" panose="02040503050406030204" pitchFamily="18" charset="0"/>
                        <a:ea typeface="Cambria Math" panose="02040503050406030204" pitchFamily="18" charset="0"/>
                      </a:rPr>
                      <m:t>ℝ</m:t>
                    </m:r>
                  </m:oMath>
                </a14:m>
                <a:r>
                  <a:rPr lang="en-US" dirty="0">
                    <a:effectLst/>
                    <a:latin typeface="+mj-lt"/>
                  </a:rPr>
                  <a:t>, and a sensor </a:t>
                </a:r>
                <a:r>
                  <a:rPr lang="en-US" i="1" dirty="0">
                    <a:effectLst/>
                    <a:latin typeface="+mj-lt"/>
                  </a:rPr>
                  <a:t>s’</a:t>
                </a:r>
              </a:p>
              <a:p>
                <a:pPr marL="342900" indent="-342900">
                  <a:buFont typeface="Arial" panose="020B0604020202020204" pitchFamily="34" charset="0"/>
                  <a:buChar char="•"/>
                </a:pPr>
                <a:r>
                  <a:rPr lang="en-US" dirty="0">
                    <a:latin typeface="+mj-lt"/>
                  </a:rPr>
                  <a:t>Marginal gain of adding s’ to set </a:t>
                </a:r>
                <a:r>
                  <a:rPr lang="en-US" i="1" dirty="0">
                    <a:latin typeface="+mj-lt"/>
                  </a:rPr>
                  <a:t>A</a:t>
                </a:r>
                <a:r>
                  <a:rPr lang="en-US" dirty="0">
                    <a:latin typeface="+mj-lt"/>
                  </a:rPr>
                  <a:t> is </a:t>
                </a:r>
                <a14:m>
                  <m:oMath xmlns:m="http://schemas.openxmlformats.org/officeDocument/2006/math">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err="1" smtClean="0">
                            <a:effectLst/>
                            <a:latin typeface="Cambria Math" panose="02040503050406030204" pitchFamily="18" charset="0"/>
                          </a:rPr>
                          <m:t>𝑠</m:t>
                        </m:r>
                        <m:r>
                          <a:rPr lang="en-US" b="0" i="1" dirty="0" smtClean="0">
                            <a:effectLst/>
                            <a:latin typeface="Cambria Math" panose="02040503050406030204" pitchFamily="18" charset="0"/>
                          </a:rPr>
                          <m:t>′</m:t>
                        </m:r>
                      </m:e>
                      <m:e>
                        <m:r>
                          <a:rPr lang="en-US" i="1" dirty="0" err="1" smtClean="0">
                            <a:effectLst/>
                            <a:latin typeface="Cambria Math" panose="02040503050406030204" pitchFamily="18" charset="0"/>
                          </a:rPr>
                          <m:t>𝐴</m:t>
                        </m:r>
                      </m:e>
                    </m:d>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𝑈</m:t>
                        </m:r>
                        <m:r>
                          <a:rPr lang="en-US" i="1" dirty="0" smtClean="0">
                            <a:effectLst/>
                            <a:latin typeface="Cambria Math" panose="02040503050406030204" pitchFamily="18" charset="0"/>
                          </a:rPr>
                          <m:t> </m:t>
                        </m:r>
                        <m:d>
                          <m:dPr>
                            <m:begChr m:val="{"/>
                            <m:endChr m:val="}"/>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𝑠</m:t>
                            </m:r>
                            <m:r>
                              <a:rPr lang="en-US" b="0" i="1" dirty="0" smtClean="0">
                                <a:effectLst/>
                                <a:latin typeface="Cambria Math" panose="02040503050406030204" pitchFamily="18" charset="0"/>
                              </a:rPr>
                              <m:t>′</m:t>
                            </m:r>
                          </m:e>
                        </m:d>
                      </m:e>
                    </m:d>
                    <m:r>
                      <a:rPr lang="en-US" b="0" i="1" dirty="0" smtClean="0">
                        <a:effectLst/>
                        <a:latin typeface="Cambria Math" panose="02040503050406030204" pitchFamily="18" charset="0"/>
                      </a:rPr>
                      <m:t> </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e>
                    </m:d>
                  </m:oMath>
                </a14:m>
                <a:endParaRPr lang="en-US" dirty="0">
                  <a:effectLst/>
                  <a:latin typeface="+mj-lt"/>
                </a:endParaRPr>
              </a:p>
              <a:p>
                <a:pPr marL="342900" indent="-342900">
                  <a:buFont typeface="Arial" panose="020B0604020202020204" pitchFamily="34" charset="0"/>
                  <a:buChar char="•"/>
                </a:pPr>
                <a:r>
                  <a:rPr lang="en-US" dirty="0">
                    <a:latin typeface="+mj-lt"/>
                  </a:rPr>
                  <a:t>Diminishing returns means that adding the same sensor to a superset of A would equal or lower marginal gain.</a:t>
                </a:r>
              </a:p>
              <a:p>
                <a:pPr marL="342900" indent="-342900">
                  <a:buFont typeface="Arial" panose="020B0604020202020204" pitchFamily="34" charset="0"/>
                  <a:buChar char="•"/>
                </a:pPr>
                <a:r>
                  <a:rPr lang="en-US" dirty="0">
                    <a:effectLst/>
                    <a:latin typeface="Arial" panose="020B0604020202020204" pitchFamily="34" charset="0"/>
                  </a:rPr>
                  <a:t>A function F: 2</a:t>
                </a:r>
                <a:r>
                  <a:rPr lang="en-US" baseline="30000" dirty="0">
                    <a:effectLst/>
                    <a:latin typeface="Arial" panose="020B0604020202020204" pitchFamily="34" charset="0"/>
                  </a:rPr>
                  <a:t>V</a:t>
                </a:r>
                <a:r>
                  <a:rPr lang="en-US" dirty="0">
                    <a:effectLst/>
                    <a:latin typeface="Arial" panose="020B0604020202020204" pitchFamily="34" charset="0"/>
                  </a:rPr>
                  <a:t>→R is submodular if for any A⊆B⊂V, and </a:t>
                </a:r>
                <a:r>
                  <a:rPr lang="en-US" dirty="0" err="1">
                    <a:effectLst/>
                    <a:latin typeface="Arial" panose="020B0604020202020204" pitchFamily="34" charset="0"/>
                  </a:rPr>
                  <a:t>v∈V</a:t>
                </a:r>
                <a:r>
                  <a:rPr lang="en-US" dirty="0">
                    <a:effectLst/>
                    <a:latin typeface="Arial" panose="020B0604020202020204" pitchFamily="34" charset="0"/>
                  </a:rPr>
                  <a:t> \ B, we have that:</a:t>
                </a:r>
                <a:endParaRPr lang="en-US" b="0" i="1" dirty="0">
                  <a:latin typeface="Cambria Math" panose="02040503050406030204" pitchFamily="18" charset="0"/>
                </a:endParaRPr>
              </a:p>
              <a:p>
                <a:pPr algn="ct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oMath>
                </a14:m>
                <a:r>
                  <a:rPr lang="en-US" dirty="0">
                    <a:latin typeface="+mj-lt"/>
                  </a:rPr>
                  <a:t> (definition 1)</a:t>
                </a:r>
              </a:p>
              <a:p>
                <a:endParaRPr lang="en-US" dirty="0"/>
              </a:p>
            </p:txBody>
          </p:sp>
        </mc:Choice>
        <mc:Fallback xmlns="">
          <p:sp>
            <p:nvSpPr>
              <p:cNvPr id="3" name="Content Placeholder 2">
                <a:extLst>
                  <a:ext uri="{FF2B5EF4-FFF2-40B4-BE49-F238E27FC236}">
                    <a16:creationId xmlns:a16="http://schemas.microsoft.com/office/drawing/2014/main" id="{4A9FED28-B99C-4C3C-A27A-935E0713E7CC}"/>
                  </a:ext>
                </a:extLst>
              </p:cNvPr>
              <p:cNvSpPr>
                <a:spLocks noGrp="1" noRot="1" noChangeAspect="1" noMove="1" noResize="1" noEditPoints="1" noAdjustHandles="1" noChangeArrowheads="1" noChangeShapeType="1" noTextEdit="1"/>
              </p:cNvSpPr>
              <p:nvPr>
                <p:ph idx="1"/>
              </p:nvPr>
            </p:nvSpPr>
            <p:spPr>
              <a:xfrm>
                <a:off x="240244" y="3183243"/>
                <a:ext cx="11473384" cy="3348609"/>
              </a:xfrm>
              <a:blipFill>
                <a:blip r:embed="rId3"/>
                <a:stretch>
                  <a:fillRect l="-1275" t="-16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50CBD13-8C7C-4642-90D6-E14827318E24}"/>
              </a:ext>
            </a:extLst>
          </p:cNvPr>
          <p:cNvSpPr>
            <a:spLocks noGrp="1"/>
          </p:cNvSpPr>
          <p:nvPr>
            <p:ph type="sldNum" sz="quarter" idx="12"/>
          </p:nvPr>
        </p:nvSpPr>
        <p:spPr/>
        <p:txBody>
          <a:bodyPr/>
          <a:lstStyle/>
          <a:p>
            <a:fld id="{81561042-0DC2-4A04-AA50-F6D44EB20EBA}" type="slidenum">
              <a:rPr lang="en-US" smtClean="0"/>
              <a:t>11</a:t>
            </a:fld>
            <a:endParaRPr lang="en-US"/>
          </a:p>
        </p:txBody>
      </p:sp>
      <p:sp>
        <p:nvSpPr>
          <p:cNvPr id="9" name="Oval 8">
            <a:extLst>
              <a:ext uri="{FF2B5EF4-FFF2-40B4-BE49-F238E27FC236}">
                <a16:creationId xmlns:a16="http://schemas.microsoft.com/office/drawing/2014/main" id="{ECE254E9-070F-4CF2-BD91-269A58C2B238}"/>
              </a:ext>
            </a:extLst>
          </p:cNvPr>
          <p:cNvSpPr/>
          <p:nvPr/>
        </p:nvSpPr>
        <p:spPr bwMode="gray">
          <a:xfrm>
            <a:off x="5925434" y="1232252"/>
            <a:ext cx="1809375" cy="72388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bg1"/>
                </a:solidFill>
              </a:rPr>
              <a:t>B</a:t>
            </a:r>
          </a:p>
        </p:txBody>
      </p:sp>
      <p:sp>
        <p:nvSpPr>
          <p:cNvPr id="10" name="Oval 9">
            <a:extLst>
              <a:ext uri="{FF2B5EF4-FFF2-40B4-BE49-F238E27FC236}">
                <a16:creationId xmlns:a16="http://schemas.microsoft.com/office/drawing/2014/main" id="{7B93CD0B-81AF-4494-A1AC-E5B27D376E46}"/>
              </a:ext>
            </a:extLst>
          </p:cNvPr>
          <p:cNvSpPr/>
          <p:nvPr/>
        </p:nvSpPr>
        <p:spPr bwMode="gray">
          <a:xfrm>
            <a:off x="6088351" y="1303926"/>
            <a:ext cx="823324" cy="58053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12" name="TextBox 11">
            <a:extLst>
              <a:ext uri="{FF2B5EF4-FFF2-40B4-BE49-F238E27FC236}">
                <a16:creationId xmlns:a16="http://schemas.microsoft.com/office/drawing/2014/main" id="{1B48B66E-30A1-4B06-97CD-1C5A1CE0B7A9}"/>
              </a:ext>
            </a:extLst>
          </p:cNvPr>
          <p:cNvSpPr txBox="1"/>
          <p:nvPr/>
        </p:nvSpPr>
        <p:spPr bwMode="gray">
          <a:xfrm>
            <a:off x="125621" y="2555805"/>
            <a:ext cx="2534830" cy="307777"/>
          </a:xfrm>
          <a:prstGeom prst="rect">
            <a:avLst/>
          </a:prstGeom>
          <a:noFill/>
        </p:spPr>
        <p:txBody>
          <a:bodyPr wrap="square">
            <a:spAutoFit/>
          </a:bodyPr>
          <a:lstStyle/>
          <a:p>
            <a:r>
              <a:rPr lang="en-US" sz="1400" dirty="0">
                <a:latin typeface="+mj-lt"/>
              </a:rPr>
              <a:t>Adding s’ to A = {s1, s2}</a:t>
            </a:r>
            <a:endParaRPr lang="en-US" sz="1400" dirty="0"/>
          </a:p>
        </p:txBody>
      </p:sp>
      <p:pic>
        <p:nvPicPr>
          <p:cNvPr id="14" name="Picture 13">
            <a:extLst>
              <a:ext uri="{FF2B5EF4-FFF2-40B4-BE49-F238E27FC236}">
                <a16:creationId xmlns:a16="http://schemas.microsoft.com/office/drawing/2014/main" id="{FDD3384F-BDF2-47C2-9E02-332919C9082B}"/>
              </a:ext>
            </a:extLst>
          </p:cNvPr>
          <p:cNvPicPr>
            <a:picLocks noChangeAspect="1"/>
          </p:cNvPicPr>
          <p:nvPr/>
        </p:nvPicPr>
        <p:blipFill>
          <a:blip r:embed="rId4"/>
          <a:stretch>
            <a:fillRect/>
          </a:stretch>
        </p:blipFill>
        <p:spPr>
          <a:xfrm>
            <a:off x="717351" y="837946"/>
            <a:ext cx="1943100" cy="1752600"/>
          </a:xfrm>
          <a:prstGeom prst="rect">
            <a:avLst/>
          </a:prstGeom>
        </p:spPr>
      </p:pic>
      <p:sp>
        <p:nvSpPr>
          <p:cNvPr id="15" name="TextBox 14">
            <a:extLst>
              <a:ext uri="{FF2B5EF4-FFF2-40B4-BE49-F238E27FC236}">
                <a16:creationId xmlns:a16="http://schemas.microsoft.com/office/drawing/2014/main" id="{9F8A237E-9232-49DB-8DBE-A3388583EBC2}"/>
              </a:ext>
            </a:extLst>
          </p:cNvPr>
          <p:cNvSpPr txBox="1"/>
          <p:nvPr/>
        </p:nvSpPr>
        <p:spPr bwMode="gray">
          <a:xfrm>
            <a:off x="2660451" y="2542985"/>
            <a:ext cx="3052526" cy="307777"/>
          </a:xfrm>
          <a:prstGeom prst="rect">
            <a:avLst/>
          </a:prstGeom>
          <a:noFill/>
        </p:spPr>
        <p:txBody>
          <a:bodyPr wrap="square">
            <a:spAutoFit/>
          </a:bodyPr>
          <a:lstStyle/>
          <a:p>
            <a:r>
              <a:rPr lang="en-US" sz="1400" dirty="0">
                <a:latin typeface="+mj-lt"/>
              </a:rPr>
              <a:t>Adding s’ to B = {s1, s2,s3,s4} </a:t>
            </a:r>
            <a:endParaRPr lang="en-US" sz="1400" dirty="0"/>
          </a:p>
        </p:txBody>
      </p:sp>
      <p:pic>
        <p:nvPicPr>
          <p:cNvPr id="17" name="Picture 16">
            <a:extLst>
              <a:ext uri="{FF2B5EF4-FFF2-40B4-BE49-F238E27FC236}">
                <a16:creationId xmlns:a16="http://schemas.microsoft.com/office/drawing/2014/main" id="{627CBEDF-B398-4760-AB64-5AFE292E9858}"/>
              </a:ext>
            </a:extLst>
          </p:cNvPr>
          <p:cNvPicPr>
            <a:picLocks noChangeAspect="1"/>
          </p:cNvPicPr>
          <p:nvPr/>
        </p:nvPicPr>
        <p:blipFill>
          <a:blip r:embed="rId5"/>
          <a:stretch>
            <a:fillRect/>
          </a:stretch>
        </p:blipFill>
        <p:spPr>
          <a:xfrm>
            <a:off x="2722043" y="854558"/>
            <a:ext cx="2038350" cy="1647825"/>
          </a:xfrm>
          <a:prstGeom prst="rect">
            <a:avLst/>
          </a:prstGeom>
        </p:spPr>
      </p:pic>
      <p:sp>
        <p:nvSpPr>
          <p:cNvPr id="20" name="TextBox 19">
            <a:extLst>
              <a:ext uri="{FF2B5EF4-FFF2-40B4-BE49-F238E27FC236}">
                <a16:creationId xmlns:a16="http://schemas.microsoft.com/office/drawing/2014/main" id="{60C4C939-753C-4ED1-89FD-A7C510796FDD}"/>
              </a:ext>
            </a:extLst>
          </p:cNvPr>
          <p:cNvSpPr txBox="1"/>
          <p:nvPr/>
        </p:nvSpPr>
        <p:spPr bwMode="gray">
          <a:xfrm>
            <a:off x="0" y="6490137"/>
            <a:ext cx="8873899" cy="369332"/>
          </a:xfrm>
          <a:prstGeom prst="rect">
            <a:avLst/>
          </a:prstGeom>
          <a:noFill/>
        </p:spPr>
        <p:txBody>
          <a:bodyPr wrap="square">
            <a:spAutoFit/>
          </a:bodyPr>
          <a:lstStyle/>
          <a:p>
            <a:r>
              <a:rPr lang="en-US" sz="1800" b="0" i="0" u="none" strike="noStrike" baseline="0" dirty="0">
                <a:latin typeface="CMR17"/>
              </a:rPr>
              <a:t>Krause, A. , </a:t>
            </a:r>
            <a:r>
              <a:rPr lang="en-US" sz="1800" b="0" i="0" u="none" strike="noStrike" baseline="0" dirty="0" err="1">
                <a:latin typeface="CMR17"/>
              </a:rPr>
              <a:t>Golovin</a:t>
            </a:r>
            <a:r>
              <a:rPr lang="en-US" sz="1800" b="0" i="0" u="none" strike="noStrike" baseline="0" dirty="0">
                <a:latin typeface="CMR17"/>
              </a:rPr>
              <a:t>, D., 2014, Submodular Function Maximization</a:t>
            </a:r>
            <a:endParaRPr lang="en-US" dirty="0"/>
          </a:p>
        </p:txBody>
      </p:sp>
      <p:sp>
        <p:nvSpPr>
          <p:cNvPr id="22" name="TextBox 21">
            <a:extLst>
              <a:ext uri="{FF2B5EF4-FFF2-40B4-BE49-F238E27FC236}">
                <a16:creationId xmlns:a16="http://schemas.microsoft.com/office/drawing/2014/main" id="{77ECBC17-504F-409A-B884-413F0F0B52E3}"/>
              </a:ext>
            </a:extLst>
          </p:cNvPr>
          <p:cNvSpPr txBox="1"/>
          <p:nvPr/>
        </p:nvSpPr>
        <p:spPr bwMode="gray">
          <a:xfrm>
            <a:off x="8802112" y="3594424"/>
            <a:ext cx="2453909" cy="646331"/>
          </a:xfrm>
          <a:prstGeom prst="rect">
            <a:avLst/>
          </a:prstGeom>
          <a:noFill/>
        </p:spPr>
        <p:txBody>
          <a:bodyPr wrap="square">
            <a:spAutoFit/>
          </a:bodyPr>
          <a:lstStyle/>
          <a:p>
            <a:r>
              <a:rPr lang="en-US" sz="1800" b="1" i="0" u="none" strike="noStrike" baseline="0" dirty="0">
                <a:latin typeface="CMR17"/>
              </a:rPr>
              <a:t>List other phenomena emergent behavior.</a:t>
            </a:r>
            <a:endParaRPr lang="en-US" b="1" dirty="0"/>
          </a:p>
        </p:txBody>
      </p:sp>
    </p:spTree>
    <p:extLst>
      <p:ext uri="{BB962C8B-B14F-4D97-AF65-F5344CB8AC3E}">
        <p14:creationId xmlns:p14="http://schemas.microsoft.com/office/powerpoint/2010/main" val="57290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B14B-CF8D-4A09-87D7-512141B713C5}"/>
              </a:ext>
            </a:extLst>
          </p:cNvPr>
          <p:cNvSpPr>
            <a:spLocks noGrp="1"/>
          </p:cNvSpPr>
          <p:nvPr>
            <p:ph type="title"/>
          </p:nvPr>
        </p:nvSpPr>
        <p:spPr>
          <a:xfrm>
            <a:off x="478369" y="141772"/>
            <a:ext cx="9169401" cy="555840"/>
          </a:xfrm>
        </p:spPr>
        <p:txBody>
          <a:bodyPr/>
          <a:lstStyle/>
          <a:p>
            <a:r>
              <a:rPr lang="en-US" dirty="0" err="1"/>
              <a:t>Submodularity</a:t>
            </a:r>
            <a:r>
              <a:rPr lang="en-US" dirty="0"/>
              <a:t>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F9ED25-5DD0-4F6A-AD68-6EA8B93ACA57}"/>
                  </a:ext>
                </a:extLst>
              </p:cNvPr>
              <p:cNvSpPr>
                <a:spLocks noGrp="1"/>
              </p:cNvSpPr>
              <p:nvPr>
                <p:ph idx="1"/>
              </p:nvPr>
            </p:nvSpPr>
            <p:spPr>
              <a:xfrm>
                <a:off x="478369" y="1000439"/>
                <a:ext cx="11473384" cy="916611"/>
              </a:xfrm>
            </p:spPr>
            <p:txBody>
              <a:bodyPr/>
              <a:lstStyle/>
              <a:p>
                <a:r>
                  <a:rPr lang="en-US" sz="1600" dirty="0">
                    <a:effectLst/>
                    <a:latin typeface="+mj-lt"/>
                  </a:rPr>
                  <a:t>A function </a:t>
                </a:r>
                <a14:m>
                  <m:oMath xmlns:m="http://schemas.openxmlformats.org/officeDocument/2006/math">
                    <m:r>
                      <a:rPr lang="en-US" sz="1600" i="1" dirty="0" smtClean="0">
                        <a:effectLst/>
                        <a:latin typeface="Cambria Math" panose="02040503050406030204" pitchFamily="18" charset="0"/>
                      </a:rPr>
                      <m:t>𝐹</m:t>
                    </m:r>
                    <m:r>
                      <a:rPr lang="en-US" sz="1600" i="1" dirty="0" smtClean="0">
                        <a:effectLst/>
                        <a:latin typeface="Cambria Math" panose="02040503050406030204" pitchFamily="18" charset="0"/>
                      </a:rPr>
                      <m:t>: 2</m:t>
                    </m:r>
                    <m:r>
                      <a:rPr lang="en-US" sz="1600" i="1" baseline="30000" dirty="0" smtClean="0">
                        <a:effectLst/>
                        <a:latin typeface="Cambria Math" panose="02040503050406030204" pitchFamily="18" charset="0"/>
                      </a:rPr>
                      <m:t>𝑉</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𝑅</m:t>
                    </m:r>
                    <m:r>
                      <a:rPr lang="en-US" sz="1600" i="1" dirty="0" smtClean="0">
                        <a:effectLst/>
                        <a:latin typeface="Cambria Math" panose="02040503050406030204" pitchFamily="18" charset="0"/>
                      </a:rPr>
                      <m:t> </m:t>
                    </m:r>
                  </m:oMath>
                </a14:m>
                <a:r>
                  <a:rPr lang="en-US" sz="1600" dirty="0">
                    <a:effectLst/>
                    <a:latin typeface="+mj-lt"/>
                  </a:rPr>
                  <a:t>is submodular if for any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r>
                      <a:rPr lang="en-US" sz="1600" i="1" dirty="0" smtClean="0">
                        <a:effectLst/>
                        <a:latin typeface="Cambria Math" panose="02040503050406030204" pitchFamily="18" charset="0"/>
                      </a:rPr>
                      <m:t>, </m:t>
                    </m:r>
                  </m:oMath>
                </a14:m>
                <a:r>
                  <a:rPr lang="en-US" sz="1600" dirty="0">
                    <a:effectLst/>
                    <a:latin typeface="+mj-lt"/>
                  </a:rPr>
                  <a:t>we have </a:t>
                </a:r>
                <a:r>
                  <a:rPr lang="en-US" sz="1600" dirty="0">
                    <a:latin typeface="+mj-lt"/>
                  </a:rPr>
                  <a:t>t</a:t>
                </a:r>
                <a:r>
                  <a:rPr lang="en-US" sz="1600" dirty="0">
                    <a:effectLst/>
                    <a:latin typeface="+mj-lt"/>
                  </a:rPr>
                  <a:t>hat </a:t>
                </a:r>
                <a:endParaRPr lang="en-US" sz="1600" i="1" dirty="0">
                  <a:latin typeface="+mj-lt"/>
                </a:endParaRPr>
              </a:p>
              <a:p>
                <a:pPr algn="ctr"/>
                <a14:m>
                  <m:oMath xmlns:m="http://schemas.openxmlformats.org/officeDocument/2006/math">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𝐴</m:t>
                        </m:r>
                      </m:e>
                    </m:d>
                    <m:r>
                      <a:rPr lang="en-US" sz="1600" i="1" dirty="0" smtClean="0">
                        <a:latin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𝐵</m:t>
                        </m:r>
                      </m:e>
                    </m:d>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oMath>
                </a14:m>
                <a:r>
                  <a:rPr lang="en-US" sz="1600" b="0" dirty="0">
                    <a:latin typeface="+mj-lt"/>
                    <a:ea typeface="Cambria Math" panose="02040503050406030204" pitchFamily="18" charset="0"/>
                  </a:rPr>
                  <a:t> (definition 2)</a:t>
                </a:r>
              </a:p>
              <a:p>
                <a:endParaRPr lang="en-US" sz="1600" b="0" dirty="0">
                  <a:latin typeface="+mj-lt"/>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DEF9ED25-5DD0-4F6A-AD68-6EA8B93ACA57}"/>
                  </a:ext>
                </a:extLst>
              </p:cNvPr>
              <p:cNvSpPr>
                <a:spLocks noGrp="1" noRot="1" noChangeAspect="1" noMove="1" noResize="1" noEditPoints="1" noAdjustHandles="1" noChangeArrowheads="1" noChangeShapeType="1" noTextEdit="1"/>
              </p:cNvSpPr>
              <p:nvPr>
                <p:ph idx="1"/>
              </p:nvPr>
            </p:nvSpPr>
            <p:spPr>
              <a:xfrm>
                <a:off x="478369" y="1000439"/>
                <a:ext cx="11473384" cy="916611"/>
              </a:xfrm>
              <a:blipFill>
                <a:blip r:embed="rId3"/>
                <a:stretch>
                  <a:fillRect l="-1062" t="-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4F0C54-434E-492A-AF09-DEF713670324}"/>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16" name="Picture 15">
            <a:extLst>
              <a:ext uri="{FF2B5EF4-FFF2-40B4-BE49-F238E27FC236}">
                <a16:creationId xmlns:a16="http://schemas.microsoft.com/office/drawing/2014/main" id="{445EAE9A-C24C-48B3-B0A7-06168FF92C88}"/>
              </a:ext>
            </a:extLst>
          </p:cNvPr>
          <p:cNvPicPr>
            <a:picLocks noChangeAspect="1"/>
          </p:cNvPicPr>
          <p:nvPr/>
        </p:nvPicPr>
        <p:blipFill>
          <a:blip r:embed="rId4"/>
          <a:stretch>
            <a:fillRect/>
          </a:stretch>
        </p:blipFill>
        <p:spPr>
          <a:xfrm>
            <a:off x="2403497" y="4645869"/>
            <a:ext cx="1790949" cy="1306512"/>
          </a:xfrm>
          <a:prstGeom prst="rect">
            <a:avLst/>
          </a:prstGeom>
        </p:spPr>
      </p:pic>
      <p:pic>
        <p:nvPicPr>
          <p:cNvPr id="18" name="Picture 17">
            <a:extLst>
              <a:ext uri="{FF2B5EF4-FFF2-40B4-BE49-F238E27FC236}">
                <a16:creationId xmlns:a16="http://schemas.microsoft.com/office/drawing/2014/main" id="{CE69DB0F-E4CE-4384-86EB-F8A3612F1C66}"/>
              </a:ext>
            </a:extLst>
          </p:cNvPr>
          <p:cNvPicPr>
            <a:picLocks noChangeAspect="1"/>
          </p:cNvPicPr>
          <p:nvPr/>
        </p:nvPicPr>
        <p:blipFill>
          <a:blip r:embed="rId5"/>
          <a:stretch>
            <a:fillRect/>
          </a:stretch>
        </p:blipFill>
        <p:spPr>
          <a:xfrm>
            <a:off x="586856" y="4592828"/>
            <a:ext cx="1704277" cy="1336394"/>
          </a:xfrm>
          <a:prstGeom prst="rect">
            <a:avLst/>
          </a:prstGeom>
        </p:spPr>
      </p:pic>
      <p:sp>
        <p:nvSpPr>
          <p:cNvPr id="19" name="Oval 18">
            <a:extLst>
              <a:ext uri="{FF2B5EF4-FFF2-40B4-BE49-F238E27FC236}">
                <a16:creationId xmlns:a16="http://schemas.microsoft.com/office/drawing/2014/main" id="{2EFB93F0-BC4C-4B0F-8EA8-97C1BEAFAEDF}"/>
              </a:ext>
            </a:extLst>
          </p:cNvPr>
          <p:cNvSpPr/>
          <p:nvPr/>
        </p:nvSpPr>
        <p:spPr bwMode="gray">
          <a:xfrm>
            <a:off x="10367973" y="1706542"/>
            <a:ext cx="1824027" cy="1292463"/>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0" name="Oval 19">
            <a:extLst>
              <a:ext uri="{FF2B5EF4-FFF2-40B4-BE49-F238E27FC236}">
                <a16:creationId xmlns:a16="http://schemas.microsoft.com/office/drawing/2014/main" id="{E14D0A86-28EE-47F5-AF60-CB9B79E83762}"/>
              </a:ext>
            </a:extLst>
          </p:cNvPr>
          <p:cNvSpPr/>
          <p:nvPr/>
        </p:nvSpPr>
        <p:spPr bwMode="gray">
          <a:xfrm>
            <a:off x="9158427" y="1732909"/>
            <a:ext cx="1699465" cy="123973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2" name="Oval 21">
            <a:extLst>
              <a:ext uri="{FF2B5EF4-FFF2-40B4-BE49-F238E27FC236}">
                <a16:creationId xmlns:a16="http://schemas.microsoft.com/office/drawing/2014/main" id="{9BF56910-68DA-441A-A29F-55C654C24F4F}"/>
              </a:ext>
            </a:extLst>
          </p:cNvPr>
          <p:cNvSpPr/>
          <p:nvPr/>
        </p:nvSpPr>
        <p:spPr bwMode="gray">
          <a:xfrm>
            <a:off x="9849637" y="4669067"/>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3" name="Oval 22">
            <a:extLst>
              <a:ext uri="{FF2B5EF4-FFF2-40B4-BE49-F238E27FC236}">
                <a16:creationId xmlns:a16="http://schemas.microsoft.com/office/drawing/2014/main" id="{AD52375D-0187-43BA-A9BE-D359B76FC998}"/>
              </a:ext>
            </a:extLst>
          </p:cNvPr>
          <p:cNvSpPr/>
          <p:nvPr/>
        </p:nvSpPr>
        <p:spPr bwMode="gray">
          <a:xfrm>
            <a:off x="8640091" y="469543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756B3C-6954-4B5E-B208-322A67050237}"/>
                  </a:ext>
                </a:extLst>
              </p:cNvPr>
              <p:cNvSpPr txBox="1"/>
              <p:nvPr/>
            </p:nvSpPr>
            <p:spPr bwMode="gray">
              <a:xfrm>
                <a:off x="2999650" y="3510509"/>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29" name="TextBox 28">
                <a:extLst>
                  <a:ext uri="{FF2B5EF4-FFF2-40B4-BE49-F238E27FC236}">
                    <a16:creationId xmlns:a16="http://schemas.microsoft.com/office/drawing/2014/main" id="{03756B3C-6954-4B5E-B208-322A67050237}"/>
                  </a:ext>
                </a:extLst>
              </p:cNvPr>
              <p:cNvSpPr txBox="1">
                <a:spLocks noRot="1" noChangeAspect="1" noMove="1" noResize="1" noEditPoints="1" noAdjustHandles="1" noChangeArrowheads="1" noChangeShapeType="1" noTextEdit="1"/>
              </p:cNvSpPr>
              <p:nvPr/>
            </p:nvSpPr>
            <p:spPr bwMode="gray">
              <a:xfrm>
                <a:off x="2999650" y="3510509"/>
                <a:ext cx="555701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16F45E-5778-4294-BEEA-FE6EF9AC6CF4}"/>
                  </a:ext>
                </a:extLst>
              </p:cNvPr>
              <p:cNvSpPr txBox="1"/>
              <p:nvPr/>
            </p:nvSpPr>
            <p:spPr bwMode="gray">
              <a:xfrm>
                <a:off x="758501" y="4323606"/>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31" name="TextBox 30">
                <a:extLst>
                  <a:ext uri="{FF2B5EF4-FFF2-40B4-BE49-F238E27FC236}">
                    <a16:creationId xmlns:a16="http://schemas.microsoft.com/office/drawing/2014/main" id="{5516F45E-5778-4294-BEEA-FE6EF9AC6CF4}"/>
                  </a:ext>
                </a:extLst>
              </p:cNvPr>
              <p:cNvSpPr txBox="1">
                <a:spLocks noRot="1" noChangeAspect="1" noMove="1" noResize="1" noEditPoints="1" noAdjustHandles="1" noChangeArrowheads="1" noChangeShapeType="1" noTextEdit="1"/>
              </p:cNvSpPr>
              <p:nvPr/>
            </p:nvSpPr>
            <p:spPr bwMode="gray">
              <a:xfrm>
                <a:off x="758501" y="4323606"/>
                <a:ext cx="3109365" cy="369332"/>
              </a:xfrm>
              <a:prstGeom prst="rect">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3BD5C650-8399-4A06-8BFC-B7840A0CEE98}"/>
              </a:ext>
            </a:extLst>
          </p:cNvPr>
          <p:cNvSpPr/>
          <p:nvPr/>
        </p:nvSpPr>
        <p:spPr bwMode="gray">
          <a:xfrm>
            <a:off x="10471094" y="2012299"/>
            <a:ext cx="267037" cy="69480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2" name="Oval 31">
            <a:extLst>
              <a:ext uri="{FF2B5EF4-FFF2-40B4-BE49-F238E27FC236}">
                <a16:creationId xmlns:a16="http://schemas.microsoft.com/office/drawing/2014/main" id="{2E43564C-9241-4E05-8420-E50D387001EE}"/>
              </a:ext>
            </a:extLst>
          </p:cNvPr>
          <p:cNvSpPr/>
          <p:nvPr/>
        </p:nvSpPr>
        <p:spPr bwMode="gray">
          <a:xfrm>
            <a:off x="9959269" y="5037087"/>
            <a:ext cx="210227" cy="49794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4" name="Oval 33">
            <a:extLst>
              <a:ext uri="{FF2B5EF4-FFF2-40B4-BE49-F238E27FC236}">
                <a16:creationId xmlns:a16="http://schemas.microsoft.com/office/drawing/2014/main" id="{0655499E-EA69-4D8F-B64E-FCCFEA5A00B0}"/>
              </a:ext>
            </a:extLst>
          </p:cNvPr>
          <p:cNvSpPr/>
          <p:nvPr/>
        </p:nvSpPr>
        <p:spPr bwMode="gray">
          <a:xfrm>
            <a:off x="5958576" y="4698795"/>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5" name="Oval 34">
            <a:extLst>
              <a:ext uri="{FF2B5EF4-FFF2-40B4-BE49-F238E27FC236}">
                <a16:creationId xmlns:a16="http://schemas.microsoft.com/office/drawing/2014/main" id="{ECB37B8A-8796-490B-9CC6-716A2F604D07}"/>
              </a:ext>
            </a:extLst>
          </p:cNvPr>
          <p:cNvSpPr/>
          <p:nvPr/>
        </p:nvSpPr>
        <p:spPr bwMode="gray">
          <a:xfrm>
            <a:off x="4749030" y="4725161"/>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241F52-A862-4B45-A37A-295FF6154358}"/>
                  </a:ext>
                </a:extLst>
              </p:cNvPr>
              <p:cNvSpPr txBox="1"/>
              <p:nvPr/>
            </p:nvSpPr>
            <p:spPr bwMode="gray">
              <a:xfrm>
                <a:off x="4821554" y="4333449"/>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38" name="TextBox 37">
                <a:extLst>
                  <a:ext uri="{FF2B5EF4-FFF2-40B4-BE49-F238E27FC236}">
                    <a16:creationId xmlns:a16="http://schemas.microsoft.com/office/drawing/2014/main" id="{49241F52-A862-4B45-A37A-295FF6154358}"/>
                  </a:ext>
                </a:extLst>
              </p:cNvPr>
              <p:cNvSpPr txBox="1">
                <a:spLocks noRot="1" noChangeAspect="1" noMove="1" noResize="1" noEditPoints="1" noAdjustHandles="1" noChangeArrowheads="1" noChangeShapeType="1" noTextEdit="1"/>
              </p:cNvSpPr>
              <p:nvPr/>
            </p:nvSpPr>
            <p:spPr bwMode="gray">
              <a:xfrm>
                <a:off x="4821554" y="4333449"/>
                <a:ext cx="310936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62B726-4025-45CA-8FF9-CA60D7E82879}"/>
                  </a:ext>
                </a:extLst>
              </p:cNvPr>
              <p:cNvSpPr txBox="1"/>
              <p:nvPr/>
            </p:nvSpPr>
            <p:spPr bwMode="gray">
              <a:xfrm>
                <a:off x="9170663" y="4323606"/>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40" name="TextBox 39">
                <a:extLst>
                  <a:ext uri="{FF2B5EF4-FFF2-40B4-BE49-F238E27FC236}">
                    <a16:creationId xmlns:a16="http://schemas.microsoft.com/office/drawing/2014/main" id="{6A62B726-4025-45CA-8FF9-CA60D7E82879}"/>
                  </a:ext>
                </a:extLst>
              </p:cNvPr>
              <p:cNvSpPr txBox="1">
                <a:spLocks noRot="1" noChangeAspect="1" noMove="1" noResize="1" noEditPoints="1" noAdjustHandles="1" noChangeArrowheads="1" noChangeShapeType="1" noTextEdit="1"/>
              </p:cNvSpPr>
              <p:nvPr/>
            </p:nvSpPr>
            <p:spPr bwMode="gray">
              <a:xfrm>
                <a:off x="9170663" y="4323606"/>
                <a:ext cx="1197310" cy="369332"/>
              </a:xfrm>
              <a:prstGeom prst="rect">
                <a:avLst/>
              </a:prstGeom>
              <a:blipFill>
                <a:blip r:embed="rId9"/>
                <a:stretch>
                  <a:fillRect/>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AB5D7E4E-D096-4C1C-AA80-5F70406D0EC3}"/>
              </a:ext>
            </a:extLst>
          </p:cNvPr>
          <p:cNvGrpSpPr/>
          <p:nvPr/>
        </p:nvGrpSpPr>
        <p:grpSpPr>
          <a:xfrm>
            <a:off x="6919184" y="3898411"/>
            <a:ext cx="2850134" cy="408103"/>
            <a:chOff x="6919184" y="3915503"/>
            <a:chExt cx="2850134" cy="408103"/>
          </a:xfrm>
        </p:grpSpPr>
        <p:sp>
          <p:nvSpPr>
            <p:cNvPr id="41" name="Rectangle 40">
              <a:extLst>
                <a:ext uri="{FF2B5EF4-FFF2-40B4-BE49-F238E27FC236}">
                  <a16:creationId xmlns:a16="http://schemas.microsoft.com/office/drawing/2014/main" id="{0D125A8B-DF73-49A0-9D6F-179B0B2BC846}"/>
                </a:ext>
              </a:extLst>
            </p:cNvPr>
            <p:cNvSpPr/>
            <p:nvPr/>
          </p:nvSpPr>
          <p:spPr bwMode="gray">
            <a:xfrm>
              <a:off x="6919184" y="3915503"/>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3" name="Connector: Elbow 42">
              <a:extLst>
                <a:ext uri="{FF2B5EF4-FFF2-40B4-BE49-F238E27FC236}">
                  <a16:creationId xmlns:a16="http://schemas.microsoft.com/office/drawing/2014/main" id="{87178496-B53B-45B1-9167-E514E0E18A2A}"/>
                </a:ext>
              </a:extLst>
            </p:cNvPr>
            <p:cNvCxnSpPr>
              <a:cxnSpLocks/>
              <a:stCxn id="41" idx="2"/>
              <a:endCxn id="40" idx="0"/>
            </p:cNvCxnSpPr>
            <p:nvPr/>
          </p:nvCxnSpPr>
          <p:spPr bwMode="gray">
            <a:xfrm rot="16200000" flipH="1">
              <a:off x="8375475" y="2929763"/>
              <a:ext cx="362384" cy="24253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E2D877E-FA32-4AE2-ABB6-8FFA3625D11E}"/>
                  </a:ext>
                </a:extLst>
              </p:cNvPr>
              <p:cNvSpPr txBox="1"/>
              <p:nvPr/>
            </p:nvSpPr>
            <p:spPr bwMode="gray">
              <a:xfrm>
                <a:off x="3849054" y="5922219"/>
                <a:ext cx="4138961" cy="646331"/>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𝐹</m:t>
                      </m:r>
                      <m:d>
                        <m:dPr>
                          <m:ctrlPr>
                            <a:rPr lang="en-US" sz="1800" i="1" dirty="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sz="1800"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59" name="TextBox 58">
                <a:extLst>
                  <a:ext uri="{FF2B5EF4-FFF2-40B4-BE49-F238E27FC236}">
                    <a16:creationId xmlns:a16="http://schemas.microsoft.com/office/drawing/2014/main" id="{4E2D877E-FA32-4AE2-ABB6-8FFA3625D11E}"/>
                  </a:ext>
                </a:extLst>
              </p:cNvPr>
              <p:cNvSpPr txBox="1">
                <a:spLocks noRot="1" noChangeAspect="1" noMove="1" noResize="1" noEditPoints="1" noAdjustHandles="1" noChangeArrowheads="1" noChangeShapeType="1" noTextEdit="1"/>
              </p:cNvSpPr>
              <p:nvPr/>
            </p:nvSpPr>
            <p:spPr bwMode="gray">
              <a:xfrm>
                <a:off x="3849054" y="5922219"/>
                <a:ext cx="4138961" cy="646331"/>
              </a:xfrm>
              <a:prstGeom prst="rect">
                <a:avLst/>
              </a:prstGeom>
              <a:blipFill>
                <a:blip r:embed="rId10"/>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7C94DEDF-98EE-4C40-B262-6BC8212702BC}"/>
              </a:ext>
            </a:extLst>
          </p:cNvPr>
          <p:cNvSpPr txBox="1"/>
          <p:nvPr/>
        </p:nvSpPr>
        <p:spPr bwMode="gray">
          <a:xfrm>
            <a:off x="-21365" y="6598227"/>
            <a:ext cx="11180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t>source</a:t>
            </a:r>
            <a:r>
              <a:rPr lang="en-US" sz="800" b="1" dirty="0"/>
              <a:t>: </a:t>
            </a:r>
            <a:r>
              <a:rPr lang="en-US" sz="800" dirty="0"/>
              <a:t>[</a:t>
            </a:r>
            <a:r>
              <a:rPr lang="en-US" sz="800" dirty="0" err="1"/>
              <a:t>Bilmes</a:t>
            </a:r>
            <a:r>
              <a:rPr lang="en-US" sz="800" dirty="0"/>
              <a:t> 2020] J. </a:t>
            </a:r>
            <a:r>
              <a:rPr lang="en-US" sz="800" dirty="0" err="1"/>
              <a:t>Bilmes</a:t>
            </a:r>
            <a:r>
              <a:rPr lang="en-US" sz="800" dirty="0"/>
              <a:t>, EE563 - Submodular Functions, Optimization, and Applications to Machine Learning, Fall Quarter, 2020,  </a:t>
            </a:r>
            <a:r>
              <a:rPr lang="en-US" sz="800" dirty="0">
                <a:hlinkClick r:id="rId11"/>
              </a:rPr>
              <a:t>https://people.ece.uw.edu/bilmes/classes/ee563/ee563_fall_2020/</a:t>
            </a:r>
            <a:r>
              <a:rPr lang="en-US" sz="800" dirty="0"/>
              <a:t> </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73506C-EF11-4697-B410-28D29DC8F647}"/>
                  </a:ext>
                </a:extLst>
              </p:cNvPr>
              <p:cNvSpPr txBox="1"/>
              <p:nvPr/>
            </p:nvSpPr>
            <p:spPr bwMode="gray">
              <a:xfrm>
                <a:off x="392736" y="1661059"/>
                <a:ext cx="8777927" cy="1522340"/>
              </a:xfrm>
              <a:prstGeom prst="rect">
                <a:avLst/>
              </a:prstGeom>
              <a:noFill/>
            </p:spPr>
            <p:txBody>
              <a:bodyPr wrap="square">
                <a:spAutoFit/>
              </a:bodyPr>
              <a:lstStyle/>
              <a:p>
                <a:pPr>
                  <a:lnSpc>
                    <a:spcPct val="150000"/>
                  </a:lnSpc>
                </a:pPr>
                <a:r>
                  <a:rPr lang="en-US" sz="1600" dirty="0">
                    <a:effectLst/>
                    <a:latin typeface="+mj-lt"/>
                  </a:rPr>
                  <a:t>Sets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 where </a:t>
                </a:r>
                <a14:m>
                  <m:oMath xmlns:m="http://schemas.openxmlformats.org/officeDocument/2006/math">
                    <m:r>
                      <a:rPr lang="en-US" sz="1600" i="1" dirty="0" smtClean="0">
                        <a:effectLst/>
                        <a:latin typeface="Cambria Math" panose="02040503050406030204" pitchFamily="18" charset="0"/>
                        <a:ea typeface="Cambria Math" panose="02040503050406030204" pitchFamily="18" charset="0"/>
                      </a:rPr>
                      <m:t>𝑣</m:t>
                    </m:r>
                    <m:r>
                      <a:rPr lang="en-US" sz="1600" b="0" i="1" dirty="0" smtClean="0">
                        <a:effectLst/>
                        <a:latin typeface="Cambria Math" panose="02040503050406030204" pitchFamily="18" charset="0"/>
                        <a:ea typeface="Cambria Math" panose="02040503050406030204" pitchFamily="18" charset="0"/>
                      </a:rPr>
                      <m:t>∈</m:t>
                    </m:r>
                    <m:r>
                      <a:rPr lang="en-US" sz="1600" b="0" i="1" dirty="0" smtClean="0">
                        <a:effectLst/>
                        <a:latin typeface="Cambria Math" panose="02040503050406030204" pitchFamily="18" charset="0"/>
                        <a:ea typeface="Cambria Math" panose="02040503050406030204" pitchFamily="18" charset="0"/>
                      </a:rPr>
                      <m:t>𝑉</m:t>
                    </m:r>
                  </m:oMath>
                </a14:m>
                <a:r>
                  <a:rPr lang="en-US" sz="1600" dirty="0">
                    <a:effectLst/>
                    <a:latin typeface="+mj-lt"/>
                    <a:ea typeface="Cambria Math" panose="02040503050406030204" pitchFamily="18" charset="0"/>
                  </a:rPr>
                  <a:t> is an index</a:t>
                </a:r>
              </a:p>
              <a:p>
                <a:pPr>
                  <a:lnSpc>
                    <a:spcPct val="150000"/>
                  </a:lnSpc>
                </a:pPr>
                <a:r>
                  <a:rPr lang="en-US" sz="1600" dirty="0">
                    <a:latin typeface="+mj-lt"/>
                    <a:ea typeface="Cambria Math" panose="02040503050406030204" pitchFamily="18" charset="0"/>
                  </a:rPr>
                  <a:t>Let </a:t>
                </a:r>
                <a14:m>
                  <m:oMath xmlns:m="http://schemas.openxmlformats.org/officeDocument/2006/math">
                    <m:r>
                      <a:rPr lang="en-US" sz="1600" b="0" i="1" dirty="0" smtClean="0">
                        <a:effectLst/>
                        <a:latin typeface="Cambria Math" panose="02040503050406030204" pitchFamily="18" charset="0"/>
                      </a:rPr>
                      <m:t>𝐶</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a:t>
                </a:r>
                <a:r>
                  <a:rPr lang="en-US" sz="1600" dirty="0">
                    <a:latin typeface="+mj-lt"/>
                    <a:ea typeface="Cambria Math" panose="02040503050406030204" pitchFamily="18" charset="0"/>
                  </a:rPr>
                  <a:t>represent the common index that lies within sets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oMath>
                </a14:m>
                <a:r>
                  <a:rPr lang="en-US" sz="1600" dirty="0">
                    <a:latin typeface="+mj-lt"/>
                    <a:ea typeface="Cambria Math" panose="02040503050406030204" pitchFamily="18" charset="0"/>
                  </a:rPr>
                  <a:t> and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𝐵</m:t>
                    </m:r>
                  </m:oMath>
                </a14:m>
                <a:r>
                  <a:rPr lang="en-US" sz="1600" i="1" dirty="0">
                    <a:latin typeface="+mj-lt"/>
                    <a:ea typeface="Cambria Math" panose="02040503050406030204" pitchFamily="18" charset="0"/>
                  </a:rPr>
                  <a:t>, i.e.,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𝐶</m:t>
                    </m:r>
                    <m:r>
                      <a:rPr lang="en-US" sz="1600" b="0" i="1" dirty="0" smtClean="0">
                        <a:latin typeface="Cambria Math" panose="02040503050406030204" pitchFamily="18" charset="0"/>
                        <a:ea typeface="Cambria Math" panose="02040503050406030204" pitchFamily="18" charset="0"/>
                      </a:rPr>
                      <m:t> </m:t>
                    </m:r>
                  </m:oMath>
                </a14:m>
                <a:endParaRPr lang="en-US" sz="1600" i="1"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	hence, the common index is upper-bounded by common value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oMath>
                </a14:m>
                <a:endParaRPr lang="en-US" sz="1600"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Then </a:t>
                </a: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𝐶</m:t>
                        </m:r>
                      </m:e>
                    </m:d>
                  </m:oMath>
                </a14:m>
                <a:endParaRPr lang="en-US" sz="1600" dirty="0">
                  <a:latin typeface="+mj-lt"/>
                  <a:ea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B373506C-EF11-4697-B410-28D29DC8F647}"/>
                  </a:ext>
                </a:extLst>
              </p:cNvPr>
              <p:cNvSpPr txBox="1">
                <a:spLocks noRot="1" noChangeAspect="1" noMove="1" noResize="1" noEditPoints="1" noAdjustHandles="1" noChangeArrowheads="1" noChangeShapeType="1" noTextEdit="1"/>
              </p:cNvSpPr>
              <p:nvPr/>
            </p:nvSpPr>
            <p:spPr bwMode="gray">
              <a:xfrm>
                <a:off x="392736" y="1661059"/>
                <a:ext cx="8777927" cy="1522340"/>
              </a:xfrm>
              <a:prstGeom prst="rect">
                <a:avLst/>
              </a:prstGeom>
              <a:blipFill>
                <a:blip r:embed="rId12"/>
                <a:stretch>
                  <a:fillRect l="-347" b="-4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CF90478E-47F1-45CE-93BA-B59DC73A6C11}"/>
              </a:ext>
            </a:extLst>
          </p:cNvPr>
          <p:cNvGrpSpPr/>
          <p:nvPr/>
        </p:nvGrpSpPr>
        <p:grpSpPr>
          <a:xfrm>
            <a:off x="2313184" y="3932596"/>
            <a:ext cx="2762766" cy="408105"/>
            <a:chOff x="2313184" y="3915504"/>
            <a:chExt cx="2762766" cy="408105"/>
          </a:xfrm>
        </p:grpSpPr>
        <p:sp>
          <p:nvSpPr>
            <p:cNvPr id="69" name="Rectangle 68">
              <a:extLst>
                <a:ext uri="{FF2B5EF4-FFF2-40B4-BE49-F238E27FC236}">
                  <a16:creationId xmlns:a16="http://schemas.microsoft.com/office/drawing/2014/main" id="{40D1D69A-EE9C-44C9-9833-71C29F173FAE}"/>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0" name="Connector: Elbow 69">
              <a:extLst>
                <a:ext uri="{FF2B5EF4-FFF2-40B4-BE49-F238E27FC236}">
                  <a16:creationId xmlns:a16="http://schemas.microsoft.com/office/drawing/2014/main" id="{FAFF872A-2001-42C2-AD2B-FFA9094D5CE3}"/>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F5AF977-5078-43F4-8F54-F83C77BCFF01}"/>
              </a:ext>
            </a:extLst>
          </p:cNvPr>
          <p:cNvGrpSpPr/>
          <p:nvPr/>
        </p:nvGrpSpPr>
        <p:grpSpPr>
          <a:xfrm>
            <a:off x="5526574" y="3932596"/>
            <a:ext cx="849665" cy="417945"/>
            <a:chOff x="5526574" y="3915504"/>
            <a:chExt cx="849665" cy="417945"/>
          </a:xfrm>
        </p:grpSpPr>
        <p:cxnSp>
          <p:nvCxnSpPr>
            <p:cNvPr id="72" name="Connector: Elbow 71">
              <a:extLst>
                <a:ext uri="{FF2B5EF4-FFF2-40B4-BE49-F238E27FC236}">
                  <a16:creationId xmlns:a16="http://schemas.microsoft.com/office/drawing/2014/main" id="{34A80FD6-F84E-435A-A45E-67F9693BD0FF}"/>
                </a:ext>
              </a:extLst>
            </p:cNvPr>
            <p:cNvCxnSpPr>
              <a:cxnSpLocks/>
              <a:stCxn id="73"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FC7F62-7E2B-4CB2-945A-1462B3BB4D3C}"/>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9958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9" grpId="0"/>
      <p:bldP spid="31" grpId="0"/>
      <p:bldP spid="14" grpId="0" animBg="1"/>
      <p:bldP spid="32" grpId="0" animBg="1"/>
      <p:bldP spid="34" grpId="0" animBg="1"/>
      <p:bldP spid="35" grpId="0" animBg="1"/>
      <p:bldP spid="38" grpId="0"/>
      <p:bldP spid="40" grpId="0"/>
      <p:bldP spid="59" grpId="0" animBg="1"/>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78F679E-D288-41AB-ABC4-DE128AD58A81}"/>
              </a:ext>
            </a:extLst>
          </p:cNvPr>
          <p:cNvPicPr>
            <a:picLocks noChangeAspect="1"/>
          </p:cNvPicPr>
          <p:nvPr/>
        </p:nvPicPr>
        <p:blipFill>
          <a:blip r:embed="rId2"/>
          <a:stretch>
            <a:fillRect/>
          </a:stretch>
        </p:blipFill>
        <p:spPr>
          <a:xfrm>
            <a:off x="2359105" y="3829778"/>
            <a:ext cx="1790949" cy="1306512"/>
          </a:xfrm>
          <a:prstGeom prst="rect">
            <a:avLst/>
          </a:prstGeom>
        </p:spPr>
      </p:pic>
      <p:pic>
        <p:nvPicPr>
          <p:cNvPr id="28" name="Picture 27">
            <a:extLst>
              <a:ext uri="{FF2B5EF4-FFF2-40B4-BE49-F238E27FC236}">
                <a16:creationId xmlns:a16="http://schemas.microsoft.com/office/drawing/2014/main" id="{9845676A-AA5E-47CD-B7D8-8360F917B50F}"/>
              </a:ext>
            </a:extLst>
          </p:cNvPr>
          <p:cNvPicPr>
            <a:picLocks noChangeAspect="1"/>
          </p:cNvPicPr>
          <p:nvPr/>
        </p:nvPicPr>
        <p:blipFill>
          <a:blip r:embed="rId3"/>
          <a:stretch>
            <a:fillRect/>
          </a:stretch>
        </p:blipFill>
        <p:spPr>
          <a:xfrm>
            <a:off x="522708" y="3738762"/>
            <a:ext cx="1704277" cy="1336394"/>
          </a:xfrm>
          <a:prstGeom prst="rect">
            <a:avLst/>
          </a:prstGeom>
        </p:spPr>
      </p:pic>
      <p:sp>
        <p:nvSpPr>
          <p:cNvPr id="2" name="Title 1">
            <a:extLst>
              <a:ext uri="{FF2B5EF4-FFF2-40B4-BE49-F238E27FC236}">
                <a16:creationId xmlns:a16="http://schemas.microsoft.com/office/drawing/2014/main" id="{4E934A85-6780-47AE-BF50-F6AD4763D691}"/>
              </a:ext>
            </a:extLst>
          </p:cNvPr>
          <p:cNvSpPr>
            <a:spLocks noGrp="1"/>
          </p:cNvSpPr>
          <p:nvPr>
            <p:ph type="title"/>
          </p:nvPr>
        </p:nvSpPr>
        <p:spPr/>
        <p:txBody>
          <a:bodyPr/>
          <a:lstStyle/>
          <a:p>
            <a:r>
              <a:rPr lang="en-US" dirty="0" err="1"/>
              <a:t>Submodularity</a:t>
            </a:r>
            <a:r>
              <a:rPr lang="en-US" dirty="0"/>
              <a:t>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AD450F-C853-4336-B4EA-FE54869E1B44}"/>
                  </a:ext>
                </a:extLst>
              </p:cNvPr>
              <p:cNvSpPr>
                <a:spLocks noGrp="1"/>
              </p:cNvSpPr>
              <p:nvPr>
                <p:ph idx="1"/>
              </p:nvPr>
            </p:nvSpPr>
            <p:spPr>
              <a:xfrm>
                <a:off x="478369" y="1213308"/>
                <a:ext cx="11473384" cy="309315"/>
              </a:xfrm>
            </p:spPr>
            <p:txBody>
              <a:bodyPr/>
              <a:lstStyle/>
              <a:p>
                <a:r>
                  <a:rPr lang="en-US" dirty="0"/>
                  <a:t>What happens when we have disjoint classes? i.e., </a:t>
                </a:r>
                <a14:m>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45AD450F-C853-4336-B4EA-FE54869E1B44}"/>
                  </a:ext>
                </a:extLst>
              </p:cNvPr>
              <p:cNvSpPr>
                <a:spLocks noGrp="1" noRot="1" noChangeAspect="1" noMove="1" noResize="1" noEditPoints="1" noAdjustHandles="1" noChangeArrowheads="1" noChangeShapeType="1" noTextEdit="1"/>
              </p:cNvSpPr>
              <p:nvPr>
                <p:ph idx="1"/>
              </p:nvPr>
            </p:nvSpPr>
            <p:spPr>
              <a:xfrm>
                <a:off x="478369" y="1213308"/>
                <a:ext cx="11473384" cy="309315"/>
              </a:xfrm>
              <a:blipFill>
                <a:blip r:embed="rId4"/>
                <a:stretch>
                  <a:fillRect l="-1275" t="-17647" b="-45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C95BD9-4429-42D0-A218-4B4A80DAD64C}"/>
              </a:ext>
            </a:extLst>
          </p:cNvPr>
          <p:cNvSpPr>
            <a:spLocks noGrp="1"/>
          </p:cNvSpPr>
          <p:nvPr>
            <p:ph type="sldNum" sz="quarter" idx="12"/>
          </p:nvPr>
        </p:nvSpPr>
        <p:spPr/>
        <p:txBody>
          <a:bodyPr/>
          <a:lstStyle/>
          <a:p>
            <a:fld id="{81561042-0DC2-4A04-AA50-F6D44EB20EBA}" type="slidenum">
              <a:rPr lang="en-US" smtClean="0"/>
              <a:t>13</a:t>
            </a:fld>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0979703-759C-4FED-8CDE-D9C5F4CD5334}"/>
                  </a:ext>
                </a:extLst>
              </p:cNvPr>
              <p:cNvSpPr txBox="1"/>
              <p:nvPr/>
            </p:nvSpPr>
            <p:spPr bwMode="gray">
              <a:xfrm>
                <a:off x="3043424" y="2581692"/>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p:sp>
            <p:nvSpPr>
              <p:cNvPr id="9" name="TextBox 8">
                <a:extLst>
                  <a:ext uri="{FF2B5EF4-FFF2-40B4-BE49-F238E27FC236}">
                    <a16:creationId xmlns:a16="http://schemas.microsoft.com/office/drawing/2014/main" id="{00979703-759C-4FED-8CDE-D9C5F4CD5334}"/>
                  </a:ext>
                </a:extLst>
              </p:cNvPr>
              <p:cNvSpPr txBox="1">
                <a:spLocks noRot="1" noChangeAspect="1" noMove="1" noResize="1" noEditPoints="1" noAdjustHandles="1" noChangeArrowheads="1" noChangeShapeType="1" noTextEdit="1"/>
              </p:cNvSpPr>
              <p:nvPr/>
            </p:nvSpPr>
            <p:spPr bwMode="gray">
              <a:xfrm>
                <a:off x="3043424" y="2581692"/>
                <a:ext cx="555701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587A8CF-9FBC-46C8-AF3E-0C1135888BC1}"/>
                  </a:ext>
                </a:extLst>
              </p:cNvPr>
              <p:cNvSpPr txBox="1"/>
              <p:nvPr/>
            </p:nvSpPr>
            <p:spPr bwMode="gray">
              <a:xfrm>
                <a:off x="718040" y="3408442"/>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p:sp>
            <p:nvSpPr>
              <p:cNvPr id="10" name="TextBox 9">
                <a:extLst>
                  <a:ext uri="{FF2B5EF4-FFF2-40B4-BE49-F238E27FC236}">
                    <a16:creationId xmlns:a16="http://schemas.microsoft.com/office/drawing/2014/main" id="{E587A8CF-9FBC-46C8-AF3E-0C1135888BC1}"/>
                  </a:ext>
                </a:extLst>
              </p:cNvPr>
              <p:cNvSpPr txBox="1">
                <a:spLocks noRot="1" noChangeAspect="1" noMove="1" noResize="1" noEditPoints="1" noAdjustHandles="1" noChangeArrowheads="1" noChangeShapeType="1" noTextEdit="1"/>
              </p:cNvSpPr>
              <p:nvPr/>
            </p:nvSpPr>
            <p:spPr bwMode="gray">
              <a:xfrm>
                <a:off x="718040" y="3408442"/>
                <a:ext cx="3109365" cy="369332"/>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DAA49BF-B0C0-4177-97CE-EE298D18F41C}"/>
              </a:ext>
            </a:extLst>
          </p:cNvPr>
          <p:cNvSpPr/>
          <p:nvPr/>
        </p:nvSpPr>
        <p:spPr bwMode="gray">
          <a:xfrm>
            <a:off x="6613487" y="385475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3" name="Oval 12">
            <a:extLst>
              <a:ext uri="{FF2B5EF4-FFF2-40B4-BE49-F238E27FC236}">
                <a16:creationId xmlns:a16="http://schemas.microsoft.com/office/drawing/2014/main" id="{FB3A9484-A456-4F59-BFEC-466AEFB7A4E1}"/>
              </a:ext>
            </a:extLst>
          </p:cNvPr>
          <p:cNvSpPr/>
          <p:nvPr/>
        </p:nvSpPr>
        <p:spPr bwMode="gray">
          <a:xfrm>
            <a:off x="4784567" y="3902639"/>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012DDB-5A97-49F2-AFFE-BDC34660E0E2}"/>
                  </a:ext>
                </a:extLst>
              </p:cNvPr>
              <p:cNvSpPr txBox="1"/>
              <p:nvPr/>
            </p:nvSpPr>
            <p:spPr bwMode="gray">
              <a:xfrm>
                <a:off x="4781093" y="3418285"/>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p:sp>
            <p:nvSpPr>
              <p:cNvPr id="14" name="TextBox 13">
                <a:extLst>
                  <a:ext uri="{FF2B5EF4-FFF2-40B4-BE49-F238E27FC236}">
                    <a16:creationId xmlns:a16="http://schemas.microsoft.com/office/drawing/2014/main" id="{35012DDB-5A97-49F2-AFFE-BDC34660E0E2}"/>
                  </a:ext>
                </a:extLst>
              </p:cNvPr>
              <p:cNvSpPr txBox="1">
                <a:spLocks noRot="1" noChangeAspect="1" noMove="1" noResize="1" noEditPoints="1" noAdjustHandles="1" noChangeArrowheads="1" noChangeShapeType="1" noTextEdit="1"/>
              </p:cNvSpPr>
              <p:nvPr/>
            </p:nvSpPr>
            <p:spPr bwMode="gray">
              <a:xfrm>
                <a:off x="4781093" y="3418285"/>
                <a:ext cx="31093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DEC085A-DE9B-4932-B2BF-09F96EBEC2E9}"/>
                  </a:ext>
                </a:extLst>
              </p:cNvPr>
              <p:cNvSpPr txBox="1"/>
              <p:nvPr/>
            </p:nvSpPr>
            <p:spPr bwMode="gray">
              <a:xfrm>
                <a:off x="9184333" y="3613204"/>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EDEC085A-DE9B-4932-B2BF-09F96EBEC2E9}"/>
                  </a:ext>
                </a:extLst>
              </p:cNvPr>
              <p:cNvSpPr txBox="1">
                <a:spLocks noRot="1" noChangeAspect="1" noMove="1" noResize="1" noEditPoints="1" noAdjustHandles="1" noChangeArrowheads="1" noChangeShapeType="1" noTextEdit="1"/>
              </p:cNvSpPr>
              <p:nvPr/>
            </p:nvSpPr>
            <p:spPr bwMode="gray">
              <a:xfrm>
                <a:off x="9184333" y="3613204"/>
                <a:ext cx="1197310" cy="369332"/>
              </a:xfrm>
              <a:prstGeom prst="rect">
                <a:avLst/>
              </a:prstGeom>
              <a:blipFill>
                <a:blip r:embed="rId8"/>
                <a:stretch>
                  <a:fillRect b="-5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B2BE58D-2B30-4EC3-B6DE-A89B6CED69A9}"/>
              </a:ext>
            </a:extLst>
          </p:cNvPr>
          <p:cNvGrpSpPr/>
          <p:nvPr/>
        </p:nvGrpSpPr>
        <p:grpSpPr>
          <a:xfrm>
            <a:off x="7040794" y="2994572"/>
            <a:ext cx="2742195" cy="618631"/>
            <a:chOff x="7081255" y="3436859"/>
            <a:chExt cx="2742195" cy="618631"/>
          </a:xfrm>
        </p:grpSpPr>
        <p:sp>
          <p:nvSpPr>
            <p:cNvPr id="17" name="Rectangle 16">
              <a:extLst>
                <a:ext uri="{FF2B5EF4-FFF2-40B4-BE49-F238E27FC236}">
                  <a16:creationId xmlns:a16="http://schemas.microsoft.com/office/drawing/2014/main" id="{533A41BA-21E6-4294-8283-95A1180076AA}"/>
                </a:ext>
              </a:extLst>
            </p:cNvPr>
            <p:cNvSpPr/>
            <p:nvPr/>
          </p:nvSpPr>
          <p:spPr bwMode="gray">
            <a:xfrm>
              <a:off x="7081255" y="3436859"/>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115EC245-56BB-43C6-85F5-C2F133DC3436}"/>
                </a:ext>
              </a:extLst>
            </p:cNvPr>
            <p:cNvCxnSpPr>
              <a:cxnSpLocks/>
              <a:stCxn id="17" idx="2"/>
              <a:endCxn id="15" idx="0"/>
            </p:cNvCxnSpPr>
            <p:nvPr/>
          </p:nvCxnSpPr>
          <p:spPr bwMode="gray">
            <a:xfrm rot="16200000" flipH="1">
              <a:off x="8378312" y="2610353"/>
              <a:ext cx="572913" cy="231736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5CCF10B-BF1B-4D84-B0AD-6C97AC07DCD7}"/>
              </a:ext>
            </a:extLst>
          </p:cNvPr>
          <p:cNvGrpSpPr/>
          <p:nvPr/>
        </p:nvGrpSpPr>
        <p:grpSpPr>
          <a:xfrm>
            <a:off x="2272723" y="3017432"/>
            <a:ext cx="2762766" cy="408105"/>
            <a:chOff x="2313184" y="3915504"/>
            <a:chExt cx="2762766" cy="408105"/>
          </a:xfrm>
        </p:grpSpPr>
        <p:sp>
          <p:nvSpPr>
            <p:cNvPr id="20" name="Rectangle 19">
              <a:extLst>
                <a:ext uri="{FF2B5EF4-FFF2-40B4-BE49-F238E27FC236}">
                  <a16:creationId xmlns:a16="http://schemas.microsoft.com/office/drawing/2014/main" id="{8F10AC30-5764-44EB-B3E3-193DDB17DA3D}"/>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Connector: Elbow 20">
              <a:extLst>
                <a:ext uri="{FF2B5EF4-FFF2-40B4-BE49-F238E27FC236}">
                  <a16:creationId xmlns:a16="http://schemas.microsoft.com/office/drawing/2014/main" id="{2D71AB09-1029-4ADF-92B6-36531D7DE3C6}"/>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3A863F0-EA68-4113-A1F8-CDEE99EB241B}"/>
              </a:ext>
            </a:extLst>
          </p:cNvPr>
          <p:cNvGrpSpPr/>
          <p:nvPr/>
        </p:nvGrpSpPr>
        <p:grpSpPr>
          <a:xfrm>
            <a:off x="5486113" y="3017432"/>
            <a:ext cx="849665" cy="417945"/>
            <a:chOff x="5526574" y="3915504"/>
            <a:chExt cx="849665" cy="417945"/>
          </a:xfrm>
        </p:grpSpPr>
        <p:cxnSp>
          <p:nvCxnSpPr>
            <p:cNvPr id="23" name="Connector: Elbow 22">
              <a:extLst>
                <a:ext uri="{FF2B5EF4-FFF2-40B4-BE49-F238E27FC236}">
                  <a16:creationId xmlns:a16="http://schemas.microsoft.com/office/drawing/2014/main" id="{F718732D-D999-4DD5-BD3D-3228BE159399}"/>
                </a:ext>
              </a:extLst>
            </p:cNvPr>
            <p:cNvCxnSpPr>
              <a:cxnSpLocks/>
              <a:stCxn id="24"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F0E0803-DE42-40AE-9A79-F35F12726A74}"/>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25" name="Oval 24">
            <a:extLst>
              <a:ext uri="{FF2B5EF4-FFF2-40B4-BE49-F238E27FC236}">
                <a16:creationId xmlns:a16="http://schemas.microsoft.com/office/drawing/2014/main" id="{D2E4CD91-AE61-4A8B-921D-1DD4BB1445FB}"/>
              </a:ext>
            </a:extLst>
          </p:cNvPr>
          <p:cNvSpPr/>
          <p:nvPr/>
        </p:nvSpPr>
        <p:spPr bwMode="gray">
          <a:xfrm>
            <a:off x="580899" y="3839657"/>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6" name="Oval 25">
            <a:extLst>
              <a:ext uri="{FF2B5EF4-FFF2-40B4-BE49-F238E27FC236}">
                <a16:creationId xmlns:a16="http://schemas.microsoft.com/office/drawing/2014/main" id="{B07E07D6-7931-48CF-9DF2-A806170FE664}"/>
              </a:ext>
            </a:extLst>
          </p:cNvPr>
          <p:cNvSpPr/>
          <p:nvPr/>
        </p:nvSpPr>
        <p:spPr bwMode="gray">
          <a:xfrm>
            <a:off x="2409819"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0" name="Oval 29">
            <a:extLst>
              <a:ext uri="{FF2B5EF4-FFF2-40B4-BE49-F238E27FC236}">
                <a16:creationId xmlns:a16="http://schemas.microsoft.com/office/drawing/2014/main" id="{BDB5E18B-EBF1-4F1F-8871-D800DDDB4FBB}"/>
              </a:ext>
            </a:extLst>
          </p:cNvPr>
          <p:cNvSpPr/>
          <p:nvPr/>
        </p:nvSpPr>
        <p:spPr bwMode="gray">
          <a:xfrm>
            <a:off x="8556667" y="1217708"/>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1" name="Oval 30">
            <a:extLst>
              <a:ext uri="{FF2B5EF4-FFF2-40B4-BE49-F238E27FC236}">
                <a16:creationId xmlns:a16="http://schemas.microsoft.com/office/drawing/2014/main" id="{FDF3A04F-4E1B-40AE-B95E-ED1306D37AA6}"/>
              </a:ext>
            </a:extLst>
          </p:cNvPr>
          <p:cNvSpPr/>
          <p:nvPr/>
        </p:nvSpPr>
        <p:spPr bwMode="gray">
          <a:xfrm>
            <a:off x="10249707" y="1217708"/>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5CB4807-EB0A-4CEA-9533-FDCFCCAF8592}"/>
                  </a:ext>
                </a:extLst>
              </p:cNvPr>
              <p:cNvSpPr txBox="1"/>
              <p:nvPr/>
            </p:nvSpPr>
            <p:spPr bwMode="gray">
              <a:xfrm>
                <a:off x="3132436" y="5540531"/>
                <a:ext cx="5557017" cy="369332"/>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p:sp>
            <p:nvSpPr>
              <p:cNvPr id="36" name="TextBox 35">
                <a:extLst>
                  <a:ext uri="{FF2B5EF4-FFF2-40B4-BE49-F238E27FC236}">
                    <a16:creationId xmlns:a16="http://schemas.microsoft.com/office/drawing/2014/main" id="{B5CB4807-EB0A-4CEA-9533-FDCFCCAF8592}"/>
                  </a:ext>
                </a:extLst>
              </p:cNvPr>
              <p:cNvSpPr txBox="1">
                <a:spLocks noRot="1" noChangeAspect="1" noMove="1" noResize="1" noEditPoints="1" noAdjustHandles="1" noChangeArrowheads="1" noChangeShapeType="1" noTextEdit="1"/>
              </p:cNvSpPr>
              <p:nvPr/>
            </p:nvSpPr>
            <p:spPr bwMode="gray">
              <a:xfrm>
                <a:off x="3132436" y="5540531"/>
                <a:ext cx="5557017"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33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14" grpId="0"/>
      <p:bldP spid="15" grpId="0"/>
      <p:bldP spid="25" grpId="0" animBg="1"/>
      <p:bldP spid="26"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9F3-BC14-4B54-8B63-B911411E75FF}"/>
              </a:ext>
            </a:extLst>
          </p:cNvPr>
          <p:cNvSpPr>
            <a:spLocks noGrp="1"/>
          </p:cNvSpPr>
          <p:nvPr>
            <p:ph type="title"/>
          </p:nvPr>
        </p:nvSpPr>
        <p:spPr/>
        <p:txBody>
          <a:bodyPr/>
          <a:lstStyle/>
          <a:p>
            <a:r>
              <a:rPr lang="en-US" dirty="0"/>
              <a:t>Example: Optimal Assignment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5558B9-82D4-4D2D-9002-6B615126FA56}"/>
                  </a:ext>
                </a:extLst>
              </p:cNvPr>
              <p:cNvSpPr>
                <a:spLocks noGrp="1"/>
              </p:cNvSpPr>
              <p:nvPr>
                <p:ph idx="1"/>
              </p:nvPr>
            </p:nvSpPr>
            <p:spPr>
              <a:xfrm>
                <a:off x="478369" y="1213308"/>
                <a:ext cx="11473384" cy="3146311"/>
              </a:xfrm>
            </p:spPr>
            <p:txBody>
              <a:bodyPr/>
              <a:lstStyle/>
              <a:p>
                <a:pPr marL="342900" indent="-342900">
                  <a:buFont typeface="Arial" panose="020B0604020202020204" pitchFamily="34" charset="0"/>
                  <a:buChar char="•"/>
                </a:pPr>
                <a:r>
                  <a:rPr lang="en-US" dirty="0"/>
                  <a:t>We would like to know if the function that optimally assigns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from a category </a:t>
                </a:r>
                <a14:m>
                  <m:oMath xmlns:m="http://schemas.openxmlformats.org/officeDocument/2006/math">
                    <m:r>
                      <a:rPr lang="en-US" i="1" dirty="0" smtClean="0">
                        <a:latin typeface="Cambria Math" panose="02040503050406030204" pitchFamily="18" charset="0"/>
                      </a:rPr>
                      <m:t>𝐶</m:t>
                    </m:r>
                  </m:oMath>
                </a14:m>
                <a:r>
                  <a:rPr lang="en-US" dirty="0"/>
                  <a:t> to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in a category </a:t>
                </a:r>
                <a14:m>
                  <m:oMath xmlns:m="http://schemas.openxmlformats.org/officeDocument/2006/math">
                    <m:r>
                      <a:rPr lang="en-US" i="1" dirty="0" smtClean="0">
                        <a:latin typeface="Cambria Math" panose="02040503050406030204" pitchFamily="18" charset="0"/>
                      </a:rPr>
                      <m:t>𝑆</m:t>
                    </m:r>
                  </m:oMath>
                </a14:m>
                <a:r>
                  <a:rPr lang="en-US" dirty="0"/>
                  <a:t> in a way that maximizes the utility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𝑖𝑗</m:t>
                        </m:r>
                      </m:sub>
                    </m:sSub>
                  </m:oMath>
                </a14:m>
                <a:r>
                  <a:rPr lang="en-US" dirty="0"/>
                  <a:t> for the item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t>
                </a:r>
              </a:p>
              <a:p>
                <a:pPr marL="342900" indent="-342900">
                  <a:buFont typeface="Arial" panose="020B0604020202020204" pitchFamily="34" charset="0"/>
                  <a:buChar char="•"/>
                </a:pPr>
                <a:r>
                  <a:rPr lang="en-US" dirty="0"/>
                  <a:t>Other instances of this class of problem are matching a client with a service, choosing a treatment to a patient, or recommending a movie to a user. In all cases one wants to maximize the total utility of assignments.</a:t>
                </a:r>
              </a:p>
              <a:p>
                <a:r>
                  <a:rPr lang="en-US" dirty="0"/>
                  <a:t>The formulation is as follows:</a:t>
                </a:r>
              </a:p>
              <a:p>
                <a:pPr algn="ct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up/>
                      <m:e>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e>
                    </m:nary>
                  </m:oMath>
                </a14:m>
                <a:r>
                  <a:rPr lang="en-US" dirty="0"/>
                  <a:t> ,</a:t>
                </a:r>
              </a:p>
              <a:p>
                <a:r>
                  <a:rPr lang="en-US" dirty="0"/>
                  <a:t>where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_</m:t>
                    </m:r>
                    <m:r>
                      <a:rPr lang="en-US" i="1" dirty="0" smtClean="0">
                        <a:latin typeface="Cambria Math" panose="02040503050406030204" pitchFamily="18" charset="0"/>
                      </a:rPr>
                      <m:t>𝑖𝑗</m:t>
                    </m:r>
                  </m:oMath>
                </a14:m>
                <a:r>
                  <a:rPr lang="en-US" i="0" dirty="0">
                    <a:latin typeface="+mj-lt"/>
                  </a:rPr>
                  <a:t> </a:t>
                </a:r>
                <a:r>
                  <a:rPr lang="en-US" dirty="0"/>
                  <a:t>consists of a hypothetical assignment that has utility value.</a:t>
                </a:r>
              </a:p>
            </p:txBody>
          </p:sp>
        </mc:Choice>
        <mc:Fallback>
          <p:sp>
            <p:nvSpPr>
              <p:cNvPr id="3" name="Content Placeholder 2">
                <a:extLst>
                  <a:ext uri="{FF2B5EF4-FFF2-40B4-BE49-F238E27FC236}">
                    <a16:creationId xmlns:a16="http://schemas.microsoft.com/office/drawing/2014/main" id="{6B5558B9-82D4-4D2D-9002-6B615126FA56}"/>
                  </a:ext>
                </a:extLst>
              </p:cNvPr>
              <p:cNvSpPr>
                <a:spLocks noGrp="1" noRot="1" noChangeAspect="1" noMove="1" noResize="1" noEditPoints="1" noAdjustHandles="1" noChangeArrowheads="1" noChangeShapeType="1" noTextEdit="1"/>
              </p:cNvSpPr>
              <p:nvPr>
                <p:ph idx="1"/>
              </p:nvPr>
            </p:nvSpPr>
            <p:spPr>
              <a:xfrm>
                <a:off x="478369" y="1213308"/>
                <a:ext cx="11473384" cy="3146311"/>
              </a:xfrm>
              <a:blipFill>
                <a:blip r:embed="rId3"/>
                <a:stretch>
                  <a:fillRect l="-1275" t="-1744" r="-319" b="-8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58AF9D-32C4-4BA2-8C61-9891004F9EE6}"/>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C0AAAEC6-B3D3-4EE8-93D0-7D55D29756BA}"/>
              </a:ext>
            </a:extLst>
          </p:cNvPr>
          <p:cNvSpPr txBox="1"/>
          <p:nvPr/>
        </p:nvSpPr>
        <p:spPr bwMode="gray">
          <a:xfrm>
            <a:off x="4251036" y="5144715"/>
            <a:ext cx="3923146" cy="369332"/>
          </a:xfrm>
          <a:prstGeom prst="rect">
            <a:avLst/>
          </a:prstGeom>
          <a:solidFill>
            <a:schemeClr val="accent3">
              <a:lumMod val="20000"/>
              <a:lumOff val="80000"/>
            </a:schemeClr>
          </a:solidFill>
        </p:spPr>
        <p:txBody>
          <a:bodyPr wrap="square">
            <a:spAutoFit/>
          </a:bodyPr>
          <a:lstStyle/>
          <a:p>
            <a:pPr algn="ctr"/>
            <a:r>
              <a:rPr lang="en-US" dirty="0"/>
              <a:t>Is this function submodular?</a:t>
            </a:r>
          </a:p>
        </p:txBody>
      </p:sp>
    </p:spTree>
    <p:extLst>
      <p:ext uri="{BB962C8B-B14F-4D97-AF65-F5344CB8AC3E}">
        <p14:creationId xmlns:p14="http://schemas.microsoft.com/office/powerpoint/2010/main" val="62905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3B32-E53C-4B3D-BFAC-B78C08141FB6}"/>
              </a:ext>
            </a:extLst>
          </p:cNvPr>
          <p:cNvSpPr>
            <a:spLocks noGrp="1"/>
          </p:cNvSpPr>
          <p:nvPr>
            <p:ph type="title"/>
          </p:nvPr>
        </p:nvSpPr>
        <p:spPr/>
        <p:txBody>
          <a:bodyPr/>
          <a:lstStyle/>
          <a:p>
            <a:r>
              <a:rPr lang="en-US" dirty="0"/>
              <a:t>Proof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CC21D0-0A6E-4ED8-9751-1B09358EE27E}"/>
                  </a:ext>
                </a:extLst>
              </p:cNvPr>
              <p:cNvSpPr>
                <a:spLocks noGrp="1"/>
              </p:cNvSpPr>
              <p:nvPr>
                <p:ph idx="1"/>
              </p:nvPr>
            </p:nvSpPr>
            <p:spPr>
              <a:xfrm>
                <a:off x="478369" y="1063714"/>
                <a:ext cx="11473384" cy="1036033"/>
              </a:xfrm>
            </p:spPr>
            <p:txBody>
              <a:bodyPr/>
              <a:lstStyle/>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  +  </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endParaRPr lang="en-US" dirty="0"/>
              </a:p>
            </p:txBody>
          </p:sp>
        </mc:Choice>
        <mc:Fallback>
          <p:sp>
            <p:nvSpPr>
              <p:cNvPr id="3" name="Content Placeholder 2">
                <a:extLst>
                  <a:ext uri="{FF2B5EF4-FFF2-40B4-BE49-F238E27FC236}">
                    <a16:creationId xmlns:a16="http://schemas.microsoft.com/office/drawing/2014/main" id="{6BCC21D0-0A6E-4ED8-9751-1B09358EE27E}"/>
                  </a:ext>
                </a:extLst>
              </p:cNvPr>
              <p:cNvSpPr>
                <a:spLocks noGrp="1" noRot="1" noChangeAspect="1" noMove="1" noResize="1" noEditPoints="1" noAdjustHandles="1" noChangeArrowheads="1" noChangeShapeType="1" noTextEdit="1"/>
              </p:cNvSpPr>
              <p:nvPr>
                <p:ph idx="1"/>
              </p:nvPr>
            </p:nvSpPr>
            <p:spPr>
              <a:xfrm>
                <a:off x="478369" y="1063714"/>
                <a:ext cx="11473384" cy="1036033"/>
              </a:xfrm>
              <a:blipFill>
                <a:blip r:embed="rId2"/>
                <a:stretch>
                  <a:fillRect l="-690" t="-42941" b="-4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DB4B0E-7931-402A-A153-0DCA47E86357}"/>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6" name="Oval 5">
            <a:extLst>
              <a:ext uri="{FF2B5EF4-FFF2-40B4-BE49-F238E27FC236}">
                <a16:creationId xmlns:a16="http://schemas.microsoft.com/office/drawing/2014/main" id="{E5A35CF2-D9B3-4F90-97B3-77E9047E836A}"/>
              </a:ext>
            </a:extLst>
          </p:cNvPr>
          <p:cNvSpPr/>
          <p:nvPr/>
        </p:nvSpPr>
        <p:spPr bwMode="gray">
          <a:xfrm>
            <a:off x="1764243" y="4248873"/>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661ECDE3-53BD-42CB-B9AE-4001A88CC9DA}"/>
              </a:ext>
            </a:extLst>
          </p:cNvPr>
          <p:cNvSpPr/>
          <p:nvPr/>
        </p:nvSpPr>
        <p:spPr bwMode="gray">
          <a:xfrm>
            <a:off x="585925" y="4272645"/>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0" name="Straight Arrow Connector 9">
            <a:extLst>
              <a:ext uri="{FF2B5EF4-FFF2-40B4-BE49-F238E27FC236}">
                <a16:creationId xmlns:a16="http://schemas.microsoft.com/office/drawing/2014/main" id="{E632B591-689B-4E68-9147-ABCEB560CB8A}"/>
              </a:ext>
            </a:extLst>
          </p:cNvPr>
          <p:cNvCxnSpPr>
            <a:cxnSpLocks/>
          </p:cNvCxnSpPr>
          <p:nvPr/>
        </p:nvCxnSpPr>
        <p:spPr bwMode="gray">
          <a:xfrm flipH="1">
            <a:off x="805832" y="4892831"/>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1F9A744C-BFB1-4FD5-8D95-E3FC8D7BA763}"/>
              </a:ext>
            </a:extLst>
          </p:cNvPr>
          <p:cNvCxnSpPr>
            <a:cxnSpLocks/>
            <a:endCxn id="20" idx="0"/>
          </p:cNvCxnSpPr>
          <p:nvPr/>
        </p:nvCxnSpPr>
        <p:spPr bwMode="gray">
          <a:xfrm>
            <a:off x="2778210" y="4983550"/>
            <a:ext cx="8140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D546227-6035-4F25-8D13-F0288A0763AA}"/>
              </a:ext>
            </a:extLst>
          </p:cNvPr>
          <p:cNvCxnSpPr>
            <a:cxnSpLocks/>
            <a:endCxn id="21" idx="0"/>
          </p:cNvCxnSpPr>
          <p:nvPr/>
        </p:nvCxnSpPr>
        <p:spPr bwMode="gray">
          <a:xfrm flipH="1">
            <a:off x="1764244" y="4835511"/>
            <a:ext cx="167371"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9996D30-078F-43CF-87B5-1730F4132393}"/>
              </a:ext>
            </a:extLst>
          </p:cNvPr>
          <p:cNvSpPr txBox="1"/>
          <p:nvPr/>
        </p:nvSpPr>
        <p:spPr bwMode="gray">
          <a:xfrm>
            <a:off x="1323975" y="2335983"/>
            <a:ext cx="9150061" cy="750117"/>
          </a:xfrm>
          <a:prstGeom prst="rect">
            <a:avLst/>
          </a:prstGeom>
          <a:solidFill>
            <a:schemeClr val="accent3">
              <a:lumMod val="20000"/>
              <a:lumOff val="80000"/>
            </a:schemeClr>
          </a:solidFill>
        </p:spPr>
        <p:txBody>
          <a:bodyPr wrap="square" lIns="182880" tIns="0" rIns="0" bIns="0" rtlCol="0">
            <a:noAutofit/>
          </a:bodyPr>
          <a:lstStyle/>
          <a:p>
            <a:pPr>
              <a:spcBef>
                <a:spcPts val="300"/>
              </a:spcBef>
              <a:spcAft>
                <a:spcPts val="300"/>
              </a:spcAft>
              <a:buClr>
                <a:schemeClr val="accent1"/>
              </a:buClr>
              <a:buSzPct val="90000"/>
            </a:pPr>
            <a:r>
              <a:rPr lang="en-US" u="sng" dirty="0"/>
              <a:t>Intuition of the proof:</a:t>
            </a:r>
            <a:r>
              <a:rPr lang="en-US" dirty="0"/>
              <a:t> look at each client how would be the outcome of the utility for services contained in A, B, and both.</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0FB7919-2FB7-4F49-8C46-83BFBF5EFBFD}"/>
                  </a:ext>
                </a:extLst>
              </p:cNvPr>
              <p:cNvSpPr txBox="1"/>
              <p:nvPr/>
            </p:nvSpPr>
            <p:spPr bwMode="gray">
              <a:xfrm>
                <a:off x="3706214" y="4118595"/>
                <a:ext cx="8065192" cy="178933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e>
                    </m:nary>
                    <m:r>
                      <a:rPr lang="en-US" i="1">
                        <a:latin typeface="Cambria Math" panose="02040503050406030204" pitchFamily="18" charset="0"/>
                      </a:rPr>
                      <m:t> </m:t>
                    </m:r>
                  </m:oMath>
                </a14:m>
                <a:r>
                  <a:rPr lang="en-US" dirty="0"/>
                  <a:t>consists of client choosing a service in A not in B that provides the highest utility. Similarly, </a:t>
                </a:r>
              </a:p>
              <a:p>
                <a:pPr>
                  <a:spcBef>
                    <a:spcPts val="300"/>
                  </a:spcBef>
                  <a:spcAft>
                    <a:spcPts val="300"/>
                  </a:spcAft>
                  <a:buClr>
                    <a:schemeClr val="accent1"/>
                  </a:buClr>
                  <a:buSzPct val="90000"/>
                </a:pP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p>
              <a:p>
                <a:pPr>
                  <a:spcBef>
                    <a:spcPts val="300"/>
                  </a:spcBef>
                  <a:spcAft>
                    <a:spcPts val="300"/>
                  </a:spcAft>
                  <a:buClr>
                    <a:schemeClr val="accent1"/>
                  </a:buClr>
                  <a:buSzPct val="90000"/>
                </a:pP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r>
                      <m:rPr>
                        <m:sty m:val="p"/>
                      </m:rPr>
                      <a:rPr lang="en-US" b="0" i="0" smtClean="0">
                        <a:latin typeface="Cambria Math" panose="02040503050406030204" pitchFamily="18" charset="0"/>
                      </a:rPr>
                      <m:t>max</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endParaRPr lang="en-US" dirty="0"/>
              </a:p>
              <a:p>
                <a:pPr>
                  <a:spcBef>
                    <a:spcPts val="300"/>
                  </a:spcBef>
                  <a:spcAft>
                    <a:spcPts val="300"/>
                  </a:spcAft>
                  <a:buClr>
                    <a:schemeClr val="accent1"/>
                  </a:buClr>
                  <a:buSzPct val="90000"/>
                </a:pPr>
                <a14:m>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oMath>
                </a14:m>
                <a:r>
                  <a:rPr lang="en-US" dirty="0"/>
                  <a:t> </a:t>
                </a:r>
              </a:p>
            </p:txBody>
          </p:sp>
        </mc:Choice>
        <mc:Fallback>
          <p:sp>
            <p:nvSpPr>
              <p:cNvPr id="19" name="TextBox 18">
                <a:extLst>
                  <a:ext uri="{FF2B5EF4-FFF2-40B4-BE49-F238E27FC236}">
                    <a16:creationId xmlns:a16="http://schemas.microsoft.com/office/drawing/2014/main" id="{10FB7919-2FB7-4F49-8C46-83BFBF5EFBFD}"/>
                  </a:ext>
                </a:extLst>
              </p:cNvPr>
              <p:cNvSpPr txBox="1">
                <a:spLocks noRot="1" noChangeAspect="1" noMove="1" noResize="1" noEditPoints="1" noAdjustHandles="1" noChangeArrowheads="1" noChangeShapeType="1" noTextEdit="1"/>
              </p:cNvSpPr>
              <p:nvPr/>
            </p:nvSpPr>
            <p:spPr bwMode="gray">
              <a:xfrm>
                <a:off x="3706214" y="4118595"/>
                <a:ext cx="8065192" cy="1789333"/>
              </a:xfrm>
              <a:prstGeom prst="rect">
                <a:avLst/>
              </a:prstGeom>
              <a:blipFill>
                <a:blip r:embed="rId3"/>
                <a:stretch>
                  <a:fillRect l="-5367" t="-26280" r="-2646" b="-358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358BADA-5531-47DE-A149-243A51B4AB5C}"/>
                  </a:ext>
                </a:extLst>
              </p:cNvPr>
              <p:cNvSpPr txBox="1"/>
              <p:nvPr/>
            </p:nvSpPr>
            <p:spPr bwMode="gray">
              <a:xfrm>
                <a:off x="2598128" y="5742698"/>
                <a:ext cx="522981"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oMath>
                  </m:oMathPara>
                </a14:m>
                <a:endParaRPr lang="en-US" sz="1200" dirty="0" err="1"/>
              </a:p>
            </p:txBody>
          </p:sp>
        </mc:Choice>
        <mc:Fallback>
          <p:sp>
            <p:nvSpPr>
              <p:cNvPr id="20" name="TextBox 19">
                <a:extLst>
                  <a:ext uri="{FF2B5EF4-FFF2-40B4-BE49-F238E27FC236}">
                    <a16:creationId xmlns:a16="http://schemas.microsoft.com/office/drawing/2014/main" id="{1358BADA-5531-47DE-A149-243A51B4AB5C}"/>
                  </a:ext>
                </a:extLst>
              </p:cNvPr>
              <p:cNvSpPr txBox="1">
                <a:spLocks noRot="1" noChangeAspect="1" noMove="1" noResize="1" noEditPoints="1" noAdjustHandles="1" noChangeArrowheads="1" noChangeShapeType="1" noTextEdit="1"/>
              </p:cNvSpPr>
              <p:nvPr/>
            </p:nvSpPr>
            <p:spPr bwMode="gray">
              <a:xfrm>
                <a:off x="2598128" y="5742698"/>
                <a:ext cx="522981" cy="251898"/>
              </a:xfrm>
              <a:prstGeom prst="rect">
                <a:avLst/>
              </a:prstGeom>
              <a:blipFill>
                <a:blip r:embed="rId4"/>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83BA32-A402-4A84-B709-77FE5D7FCF15}"/>
                  </a:ext>
                </a:extLst>
              </p:cNvPr>
              <p:cNvSpPr txBox="1"/>
              <p:nvPr/>
            </p:nvSpPr>
            <p:spPr bwMode="gray">
              <a:xfrm>
                <a:off x="1502753" y="5773024"/>
                <a:ext cx="522981" cy="18046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m:oMathPara>
                </a14:m>
                <a:endParaRPr lang="en-US" sz="1200" dirty="0" err="1"/>
              </a:p>
            </p:txBody>
          </p:sp>
        </mc:Choice>
        <mc:Fallback>
          <p:sp>
            <p:nvSpPr>
              <p:cNvPr id="21" name="TextBox 20">
                <a:extLst>
                  <a:ext uri="{FF2B5EF4-FFF2-40B4-BE49-F238E27FC236}">
                    <a16:creationId xmlns:a16="http://schemas.microsoft.com/office/drawing/2014/main" id="{6383BA32-A402-4A84-B709-77FE5D7FCF15}"/>
                  </a:ext>
                </a:extLst>
              </p:cNvPr>
              <p:cNvSpPr txBox="1">
                <a:spLocks noRot="1" noChangeAspect="1" noMove="1" noResize="1" noEditPoints="1" noAdjustHandles="1" noChangeArrowheads="1" noChangeShapeType="1" noTextEdit="1"/>
              </p:cNvSpPr>
              <p:nvPr/>
            </p:nvSpPr>
            <p:spPr bwMode="gray">
              <a:xfrm>
                <a:off x="1502753" y="5773024"/>
                <a:ext cx="522981" cy="180462"/>
              </a:xfrm>
              <a:prstGeom prst="rect">
                <a:avLst/>
              </a:prstGeom>
              <a:blipFill>
                <a:blip r:embed="rId5"/>
                <a:stretch>
                  <a:fillRect l="-11765"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BF0DF09-4135-402D-BE3B-4FE2EE72F1D2}"/>
                  </a:ext>
                </a:extLst>
              </p:cNvPr>
              <p:cNvSpPr txBox="1"/>
              <p:nvPr/>
            </p:nvSpPr>
            <p:spPr bwMode="gray">
              <a:xfrm>
                <a:off x="478369" y="5766666"/>
                <a:ext cx="522981"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m:oMathPara>
                </a14:m>
                <a:endParaRPr lang="en-US" sz="1200" dirty="0" err="1"/>
              </a:p>
            </p:txBody>
          </p:sp>
        </mc:Choice>
        <mc:Fallback>
          <p:sp>
            <p:nvSpPr>
              <p:cNvPr id="23" name="TextBox 22">
                <a:extLst>
                  <a:ext uri="{FF2B5EF4-FFF2-40B4-BE49-F238E27FC236}">
                    <a16:creationId xmlns:a16="http://schemas.microsoft.com/office/drawing/2014/main" id="{8BF0DF09-4135-402D-BE3B-4FE2EE72F1D2}"/>
                  </a:ext>
                </a:extLst>
              </p:cNvPr>
              <p:cNvSpPr txBox="1">
                <a:spLocks noRot="1" noChangeAspect="1" noMove="1" noResize="1" noEditPoints="1" noAdjustHandles="1" noChangeArrowheads="1" noChangeShapeType="1" noTextEdit="1"/>
              </p:cNvSpPr>
              <p:nvPr/>
            </p:nvSpPr>
            <p:spPr bwMode="gray">
              <a:xfrm>
                <a:off x="478369" y="5766666"/>
                <a:ext cx="522981" cy="251898"/>
              </a:xfrm>
              <a:prstGeom prst="rect">
                <a:avLst/>
              </a:prstGeom>
              <a:blipFill>
                <a:blip r:embed="rId6"/>
                <a:stretch>
                  <a:fillRect b="-2439"/>
                </a:stretch>
              </a:blipFill>
            </p:spPr>
            <p:txBody>
              <a:bodyPr/>
              <a:lstStyle/>
              <a:p>
                <a:r>
                  <a:rPr lang="en-US">
                    <a:noFill/>
                  </a:rPr>
                  <a:t> </a:t>
                </a:r>
              </a:p>
            </p:txBody>
          </p:sp>
        </mc:Fallback>
      </mc:AlternateContent>
    </p:spTree>
    <p:extLst>
      <p:ext uri="{BB962C8B-B14F-4D97-AF65-F5344CB8AC3E}">
        <p14:creationId xmlns:p14="http://schemas.microsoft.com/office/powerpoint/2010/main" val="15566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19" grpId="0"/>
      <p:bldP spid="20" grpId="0"/>
      <p:bldP spid="21"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13CC-DC47-4469-A5BA-41D532A6217A}"/>
              </a:ext>
            </a:extLst>
          </p:cNvPr>
          <p:cNvSpPr>
            <a:spLocks noGrp="1"/>
          </p:cNvSpPr>
          <p:nvPr>
            <p:ph type="title"/>
          </p:nvPr>
        </p:nvSpPr>
        <p:spPr/>
        <p:txBody>
          <a:bodyPr/>
          <a:lstStyle/>
          <a:p>
            <a:r>
              <a:rPr lang="en-US" dirty="0"/>
              <a:t>Three cases</a:t>
            </a:r>
          </a:p>
        </p:txBody>
      </p:sp>
      <p:sp>
        <p:nvSpPr>
          <p:cNvPr id="4" name="Slide Number Placeholder 3">
            <a:extLst>
              <a:ext uri="{FF2B5EF4-FFF2-40B4-BE49-F238E27FC236}">
                <a16:creationId xmlns:a16="http://schemas.microsoft.com/office/drawing/2014/main" id="{94739D8F-342F-4C0F-A522-D103A196BB40}"/>
              </a:ext>
            </a:extLst>
          </p:cNvPr>
          <p:cNvSpPr>
            <a:spLocks noGrp="1"/>
          </p:cNvSpPr>
          <p:nvPr>
            <p:ph type="sldNum" sz="quarter" idx="12"/>
          </p:nvPr>
        </p:nvSpPr>
        <p:spPr/>
        <p:txBody>
          <a:bodyPr/>
          <a:lstStyle/>
          <a:p>
            <a:fld id="{81561042-0DC2-4A04-AA50-F6D44EB20EBA}" type="slidenum">
              <a:rPr lang="en-US" smtClean="0"/>
              <a:t>16</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376E11-F669-4DF1-91BF-0BC39C315AF6}"/>
                  </a:ext>
                </a:extLst>
              </p:cNvPr>
              <p:cNvSpPr txBox="1"/>
              <p:nvPr/>
            </p:nvSpPr>
            <p:spPr bwMode="gray">
              <a:xfrm>
                <a:off x="3221318" y="1023112"/>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u="sng" dirty="0">
                    <a:latin typeface="+mj-lt"/>
                  </a:rPr>
                  <a:t>Case-1</a:t>
                </a:r>
                <a:r>
                  <a:rPr lang="en-US" sz="1600" dirty="0">
                    <a:latin typeface="+mj-lt"/>
                  </a:rPr>
                  <a:t>: the service in the intersection has lower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m:t>
                        </m:r>
                        <m:r>
                          <m:rPr>
                            <m:sty m:val="p"/>
                          </m:rPr>
                          <a:rPr lang="en-US" sz="1600" b="0" i="0" dirty="0" smtClean="0">
                            <a:latin typeface="Cambria Math" panose="02040503050406030204" pitchFamily="18" charset="0"/>
                            <a:ea typeface="Cambria Math" panose="02040503050406030204" pitchFamily="18" charset="0"/>
                          </a:rPr>
                          <m:t>min</m:t>
                        </m:r>
                        <m:r>
                          <a:rPr lang="en-US" sz="1600" b="0" i="1"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 </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e>
                    </m:d>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r>
                      <a:rPr lang="en-US" sz="1600" b="0" i="1" smtClean="0">
                        <a:latin typeface="Cambria Math" panose="02040503050406030204" pitchFamily="18" charset="0"/>
                      </a:rPr>
                      <m:t>=2+1</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1" i="1" smtClean="0">
                        <a:latin typeface="Cambria Math" panose="02040503050406030204" pitchFamily="18" charset="0"/>
                      </a:rPr>
                      <m:t>&gt;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oMath>
                </a14:m>
                <a:r>
                  <a:rPr lang="en-US" sz="1600" dirty="0"/>
                  <a:t> </a:t>
                </a:r>
                <a:endParaRPr lang="en-US" sz="1600" dirty="0">
                  <a:latin typeface="+mj-lt"/>
                </a:endParaRPr>
              </a:p>
            </p:txBody>
          </p:sp>
        </mc:Choice>
        <mc:Fallback>
          <p:sp>
            <p:nvSpPr>
              <p:cNvPr id="5" name="TextBox 4">
                <a:extLst>
                  <a:ext uri="{FF2B5EF4-FFF2-40B4-BE49-F238E27FC236}">
                    <a16:creationId xmlns:a16="http://schemas.microsoft.com/office/drawing/2014/main" id="{2A376E11-F669-4DF1-91BF-0BC39C315AF6}"/>
                  </a:ext>
                </a:extLst>
              </p:cNvPr>
              <p:cNvSpPr txBox="1">
                <a:spLocks noRot="1" noChangeAspect="1" noMove="1" noResize="1" noEditPoints="1" noAdjustHandles="1" noChangeArrowheads="1" noChangeShapeType="1" noTextEdit="1"/>
              </p:cNvSpPr>
              <p:nvPr/>
            </p:nvSpPr>
            <p:spPr bwMode="gray">
              <a:xfrm>
                <a:off x="3221318" y="1023112"/>
                <a:ext cx="7721599" cy="1501379"/>
              </a:xfrm>
              <a:prstGeom prst="rect">
                <a:avLst/>
              </a:prstGeom>
              <a:blipFill>
                <a:blip r:embed="rId2"/>
                <a:stretch>
                  <a:fillRect l="-1579" t="-4472" b="-10569"/>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13F50B2-DFD5-440C-8E1B-346C69060016}"/>
              </a:ext>
            </a:extLst>
          </p:cNvPr>
          <p:cNvSpPr/>
          <p:nvPr/>
        </p:nvSpPr>
        <p:spPr bwMode="gray">
          <a:xfrm>
            <a:off x="1458071" y="1023112"/>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0E33D39E-1AD4-4BC0-B5ED-9C022546D99C}"/>
              </a:ext>
            </a:extLst>
          </p:cNvPr>
          <p:cNvSpPr/>
          <p:nvPr/>
        </p:nvSpPr>
        <p:spPr bwMode="gray">
          <a:xfrm>
            <a:off x="279753" y="1046884"/>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E1D8FBA7-50EA-4840-9CD8-5D2341C55AB2}"/>
              </a:ext>
            </a:extLst>
          </p:cNvPr>
          <p:cNvCxnSpPr>
            <a:cxnSpLocks/>
          </p:cNvCxnSpPr>
          <p:nvPr/>
        </p:nvCxnSpPr>
        <p:spPr bwMode="gray">
          <a:xfrm flipH="1">
            <a:off x="499660" y="1667070"/>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961CD4C-5F80-43A1-AACE-7E46C79FCA9A}"/>
              </a:ext>
            </a:extLst>
          </p:cNvPr>
          <p:cNvCxnSpPr>
            <a:cxnSpLocks/>
            <a:endCxn id="11" idx="0"/>
          </p:cNvCxnSpPr>
          <p:nvPr/>
        </p:nvCxnSpPr>
        <p:spPr bwMode="gray">
          <a:xfrm>
            <a:off x="2353597" y="1760024"/>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CFFF058E-34B5-43A8-8615-89BC32835FA5}"/>
              </a:ext>
            </a:extLst>
          </p:cNvPr>
          <p:cNvCxnSpPr>
            <a:cxnSpLocks/>
            <a:endCxn id="12" idx="0"/>
          </p:cNvCxnSpPr>
          <p:nvPr/>
        </p:nvCxnSpPr>
        <p:spPr bwMode="gray">
          <a:xfrm flipH="1">
            <a:off x="1599350" y="1609750"/>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8E70FB-2D2B-41E5-B573-75615366A90C}"/>
                  </a:ext>
                </a:extLst>
              </p:cNvPr>
              <p:cNvSpPr txBox="1"/>
              <p:nvPr/>
            </p:nvSpPr>
            <p:spPr bwMode="gray">
              <a:xfrm>
                <a:off x="2173515" y="2519172"/>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=2</m:t>
                      </m:r>
                    </m:oMath>
                  </m:oMathPara>
                </a14:m>
                <a:endParaRPr lang="en-US" sz="1200" dirty="0" err="1"/>
              </a:p>
            </p:txBody>
          </p:sp>
        </mc:Choice>
        <mc:Fallback>
          <p:sp>
            <p:nvSpPr>
              <p:cNvPr id="11" name="TextBox 10">
                <a:extLst>
                  <a:ext uri="{FF2B5EF4-FFF2-40B4-BE49-F238E27FC236}">
                    <a16:creationId xmlns:a16="http://schemas.microsoft.com/office/drawing/2014/main" id="{ED8E70FB-2D2B-41E5-B573-75615366A90C}"/>
                  </a:ext>
                </a:extLst>
              </p:cNvPr>
              <p:cNvSpPr txBox="1">
                <a:spLocks noRot="1" noChangeAspect="1" noMove="1" noResize="1" noEditPoints="1" noAdjustHandles="1" noChangeArrowheads="1" noChangeShapeType="1" noTextEdit="1"/>
              </p:cNvSpPr>
              <p:nvPr/>
            </p:nvSpPr>
            <p:spPr bwMode="gray">
              <a:xfrm>
                <a:off x="2173515" y="2519172"/>
                <a:ext cx="929362" cy="221572"/>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83BA56C-6C89-4A06-AEB7-D50BC1E56188}"/>
                  </a:ext>
                </a:extLst>
              </p:cNvPr>
              <p:cNvSpPr txBox="1"/>
              <p:nvPr/>
            </p:nvSpPr>
            <p:spPr bwMode="gray">
              <a:xfrm>
                <a:off x="1196581" y="2547263"/>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=1</a:t>
                </a:r>
                <a:endParaRPr lang="en-US" sz="1200" dirty="0" err="1"/>
              </a:p>
            </p:txBody>
          </p:sp>
        </mc:Choice>
        <mc:Fallback>
          <p:sp>
            <p:nvSpPr>
              <p:cNvPr id="12" name="TextBox 11">
                <a:extLst>
                  <a:ext uri="{FF2B5EF4-FFF2-40B4-BE49-F238E27FC236}">
                    <a16:creationId xmlns:a16="http://schemas.microsoft.com/office/drawing/2014/main" id="{783BA56C-6C89-4A06-AEB7-D50BC1E56188}"/>
                  </a:ext>
                </a:extLst>
              </p:cNvPr>
              <p:cNvSpPr txBox="1">
                <a:spLocks noRot="1" noChangeAspect="1" noMove="1" noResize="1" noEditPoints="1" noAdjustHandles="1" noChangeArrowheads="1" noChangeShapeType="1" noTextEdit="1"/>
              </p:cNvSpPr>
              <p:nvPr/>
            </p:nvSpPr>
            <p:spPr bwMode="gray">
              <a:xfrm>
                <a:off x="1196581" y="2547263"/>
                <a:ext cx="805537" cy="221572"/>
              </a:xfrm>
              <a:prstGeom prst="rect">
                <a:avLst/>
              </a:prstGeom>
              <a:blipFill>
                <a:blip r:embed="rId4"/>
                <a:stretch>
                  <a:fillRect t="-25000" r="-7576"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364B827-E6CF-4DF0-A1A5-167354236126}"/>
                  </a:ext>
                </a:extLst>
              </p:cNvPr>
              <p:cNvSpPr txBox="1"/>
              <p:nvPr/>
            </p:nvSpPr>
            <p:spPr bwMode="gray">
              <a:xfrm>
                <a:off x="115703" y="2501774"/>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=2</a:t>
                </a:r>
                <a:endParaRPr lang="en-US" sz="1200" dirty="0" err="1"/>
              </a:p>
            </p:txBody>
          </p:sp>
        </mc:Choice>
        <mc:Fallback>
          <p:sp>
            <p:nvSpPr>
              <p:cNvPr id="13" name="TextBox 12">
                <a:extLst>
                  <a:ext uri="{FF2B5EF4-FFF2-40B4-BE49-F238E27FC236}">
                    <a16:creationId xmlns:a16="http://schemas.microsoft.com/office/drawing/2014/main" id="{3364B827-E6CF-4DF0-A1A5-167354236126}"/>
                  </a:ext>
                </a:extLst>
              </p:cNvPr>
              <p:cNvSpPr txBox="1">
                <a:spLocks noRot="1" noChangeAspect="1" noMove="1" noResize="1" noEditPoints="1" noAdjustHandles="1" noChangeArrowheads="1" noChangeShapeType="1" noTextEdit="1"/>
              </p:cNvSpPr>
              <p:nvPr/>
            </p:nvSpPr>
            <p:spPr bwMode="gray">
              <a:xfrm>
                <a:off x="115703" y="2501774"/>
                <a:ext cx="879494" cy="251898"/>
              </a:xfrm>
              <a:prstGeom prst="rect">
                <a:avLst/>
              </a:prstGeom>
              <a:blipFill>
                <a:blip r:embed="rId5"/>
                <a:stretch>
                  <a:fillRect t="-21429"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4AB4139-2747-4FB3-A35E-903534BCE7ED}"/>
                  </a:ext>
                </a:extLst>
              </p:cNvPr>
              <p:cNvSpPr txBox="1"/>
              <p:nvPr/>
            </p:nvSpPr>
            <p:spPr bwMode="gray">
              <a:xfrm>
                <a:off x="3293596" y="2934916"/>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u="sng" dirty="0">
                    <a:latin typeface="+mj-lt"/>
                  </a:rPr>
                  <a:t>Case-2</a:t>
                </a:r>
                <a:r>
                  <a:rPr lang="en-US" sz="1600" dirty="0">
                    <a:latin typeface="+mj-lt"/>
                  </a:rPr>
                  <a:t>: the service in the intersection has higher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a:rPr lang="pt-BR" sz="1600" b="0" i="1" smtClean="0">
                        <a:latin typeface="Cambria Math" panose="02040503050406030204" pitchFamily="18" charset="0"/>
                      </a:rPr>
                      <m:t>2+2</m:t>
                    </m:r>
                    <m:r>
                      <a:rPr lang="en-US" sz="1600" b="0" i="1" smtClean="0">
                        <a:latin typeface="Cambria Math" panose="02040503050406030204" pitchFamily="18" charset="0"/>
                      </a:rPr>
                      <m:t> </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0" smtClean="0">
                        <a:latin typeface="Cambria Math" panose="02040503050406030204" pitchFamily="18" charset="0"/>
                      </a:rPr>
                      <m:t>)</m:t>
                    </m:r>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1" i="1" smtClean="0">
                        <a:latin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oMath>
                </a14:m>
                <a:r>
                  <a:rPr lang="en-US" sz="1600" dirty="0"/>
                  <a:t> </a:t>
                </a:r>
                <a:endParaRPr lang="en-US" sz="1600" dirty="0">
                  <a:latin typeface="+mj-lt"/>
                </a:endParaRPr>
              </a:p>
            </p:txBody>
          </p:sp>
        </mc:Choice>
        <mc:Fallback>
          <p:sp>
            <p:nvSpPr>
              <p:cNvPr id="16" name="TextBox 15">
                <a:extLst>
                  <a:ext uri="{FF2B5EF4-FFF2-40B4-BE49-F238E27FC236}">
                    <a16:creationId xmlns:a16="http://schemas.microsoft.com/office/drawing/2014/main" id="{84AB4139-2747-4FB3-A35E-903534BCE7ED}"/>
                  </a:ext>
                </a:extLst>
              </p:cNvPr>
              <p:cNvSpPr txBox="1">
                <a:spLocks noRot="1" noChangeAspect="1" noMove="1" noResize="1" noEditPoints="1" noAdjustHandles="1" noChangeArrowheads="1" noChangeShapeType="1" noTextEdit="1"/>
              </p:cNvSpPr>
              <p:nvPr/>
            </p:nvSpPr>
            <p:spPr bwMode="gray">
              <a:xfrm>
                <a:off x="3293596" y="2934916"/>
                <a:ext cx="7721599" cy="1501379"/>
              </a:xfrm>
              <a:prstGeom prst="rect">
                <a:avLst/>
              </a:prstGeom>
              <a:blipFill>
                <a:blip r:embed="rId6"/>
                <a:stretch>
                  <a:fillRect l="-1579" t="-4049" b="-9312"/>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BC225707-71EA-4EAA-805B-AB76DF8B2822}"/>
              </a:ext>
            </a:extLst>
          </p:cNvPr>
          <p:cNvSpPr/>
          <p:nvPr/>
        </p:nvSpPr>
        <p:spPr bwMode="gray">
          <a:xfrm>
            <a:off x="1530349" y="2934916"/>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8" name="Oval 17">
            <a:extLst>
              <a:ext uri="{FF2B5EF4-FFF2-40B4-BE49-F238E27FC236}">
                <a16:creationId xmlns:a16="http://schemas.microsoft.com/office/drawing/2014/main" id="{36497094-D984-4EBD-9D49-F167439AA6CB}"/>
              </a:ext>
            </a:extLst>
          </p:cNvPr>
          <p:cNvSpPr/>
          <p:nvPr/>
        </p:nvSpPr>
        <p:spPr bwMode="gray">
          <a:xfrm>
            <a:off x="352031" y="295868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9" name="Straight Arrow Connector 18">
            <a:extLst>
              <a:ext uri="{FF2B5EF4-FFF2-40B4-BE49-F238E27FC236}">
                <a16:creationId xmlns:a16="http://schemas.microsoft.com/office/drawing/2014/main" id="{D79E3AC0-EDF6-4AD9-8415-DBEF99731AA5}"/>
              </a:ext>
            </a:extLst>
          </p:cNvPr>
          <p:cNvCxnSpPr>
            <a:cxnSpLocks/>
          </p:cNvCxnSpPr>
          <p:nvPr/>
        </p:nvCxnSpPr>
        <p:spPr bwMode="gray">
          <a:xfrm flipH="1">
            <a:off x="571938" y="3578874"/>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23025AB-BCC7-4366-A5ED-1ECFA024FD9D}"/>
              </a:ext>
            </a:extLst>
          </p:cNvPr>
          <p:cNvCxnSpPr>
            <a:cxnSpLocks/>
            <a:endCxn id="22" idx="0"/>
          </p:cNvCxnSpPr>
          <p:nvPr/>
        </p:nvCxnSpPr>
        <p:spPr bwMode="gray">
          <a:xfrm>
            <a:off x="2425875" y="3671828"/>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F933E62-53D0-438C-9EB1-54FE86CCB0F5}"/>
              </a:ext>
            </a:extLst>
          </p:cNvPr>
          <p:cNvCxnSpPr>
            <a:cxnSpLocks/>
            <a:endCxn id="23" idx="0"/>
          </p:cNvCxnSpPr>
          <p:nvPr/>
        </p:nvCxnSpPr>
        <p:spPr bwMode="gray">
          <a:xfrm flipH="1">
            <a:off x="1671628" y="352155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95A6471-7E0F-4E33-9C49-55D277B2276E}"/>
                  </a:ext>
                </a:extLst>
              </p:cNvPr>
              <p:cNvSpPr txBox="1"/>
              <p:nvPr/>
            </p:nvSpPr>
            <p:spPr bwMode="gray">
              <a:xfrm>
                <a:off x="2245793" y="4430976"/>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p:sp>
            <p:nvSpPr>
              <p:cNvPr id="22" name="TextBox 21">
                <a:extLst>
                  <a:ext uri="{FF2B5EF4-FFF2-40B4-BE49-F238E27FC236}">
                    <a16:creationId xmlns:a16="http://schemas.microsoft.com/office/drawing/2014/main" id="{E95A6471-7E0F-4E33-9C49-55D277B2276E}"/>
                  </a:ext>
                </a:extLst>
              </p:cNvPr>
              <p:cNvSpPr txBox="1">
                <a:spLocks noRot="1" noChangeAspect="1" noMove="1" noResize="1" noEditPoints="1" noAdjustHandles="1" noChangeArrowheads="1" noChangeShapeType="1" noTextEdit="1"/>
              </p:cNvSpPr>
              <p:nvPr/>
            </p:nvSpPr>
            <p:spPr bwMode="gray">
              <a:xfrm>
                <a:off x="2245793" y="4430976"/>
                <a:ext cx="929362" cy="22157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CDD46C5-51C1-4634-B3D9-28B2C99C43C5}"/>
                  </a:ext>
                </a:extLst>
              </p:cNvPr>
              <p:cNvSpPr txBox="1"/>
              <p:nvPr/>
            </p:nvSpPr>
            <p:spPr bwMode="gray">
              <a:xfrm>
                <a:off x="1268859" y="4459067"/>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p:sp>
            <p:nvSpPr>
              <p:cNvPr id="23" name="TextBox 22">
                <a:extLst>
                  <a:ext uri="{FF2B5EF4-FFF2-40B4-BE49-F238E27FC236}">
                    <a16:creationId xmlns:a16="http://schemas.microsoft.com/office/drawing/2014/main" id="{CCDD46C5-51C1-4634-B3D9-28B2C99C43C5}"/>
                  </a:ext>
                </a:extLst>
              </p:cNvPr>
              <p:cNvSpPr txBox="1">
                <a:spLocks noRot="1" noChangeAspect="1" noMove="1" noResize="1" noEditPoints="1" noAdjustHandles="1" noChangeArrowheads="1" noChangeShapeType="1" noTextEdit="1"/>
              </p:cNvSpPr>
              <p:nvPr/>
            </p:nvSpPr>
            <p:spPr bwMode="gray">
              <a:xfrm>
                <a:off x="1268859" y="4459067"/>
                <a:ext cx="805537" cy="221572"/>
              </a:xfrm>
              <a:prstGeom prst="rect">
                <a:avLst/>
              </a:prstGeom>
              <a:blipFill>
                <a:blip r:embed="rId8"/>
                <a:stretch>
                  <a:fillRect t="-24324" r="-7576"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4E268A1-1210-458A-8990-DD01D6E30D6C}"/>
                  </a:ext>
                </a:extLst>
              </p:cNvPr>
              <p:cNvSpPr txBox="1"/>
              <p:nvPr/>
            </p:nvSpPr>
            <p:spPr bwMode="gray">
              <a:xfrm>
                <a:off x="187981" y="4413578"/>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=2</a:t>
                </a:r>
                <a:endParaRPr lang="en-US" sz="1200" dirty="0" err="1"/>
              </a:p>
            </p:txBody>
          </p:sp>
        </mc:Choice>
        <mc:Fallback>
          <p:sp>
            <p:nvSpPr>
              <p:cNvPr id="24" name="TextBox 23">
                <a:extLst>
                  <a:ext uri="{FF2B5EF4-FFF2-40B4-BE49-F238E27FC236}">
                    <a16:creationId xmlns:a16="http://schemas.microsoft.com/office/drawing/2014/main" id="{14E268A1-1210-458A-8990-DD01D6E30D6C}"/>
                  </a:ext>
                </a:extLst>
              </p:cNvPr>
              <p:cNvSpPr txBox="1">
                <a:spLocks noRot="1" noChangeAspect="1" noMove="1" noResize="1" noEditPoints="1" noAdjustHandles="1" noChangeArrowheads="1" noChangeShapeType="1" noTextEdit="1"/>
              </p:cNvSpPr>
              <p:nvPr/>
            </p:nvSpPr>
            <p:spPr bwMode="gray">
              <a:xfrm>
                <a:off x="187981" y="4413578"/>
                <a:ext cx="879494" cy="251898"/>
              </a:xfrm>
              <a:prstGeom prst="rect">
                <a:avLst/>
              </a:prstGeom>
              <a:blipFill>
                <a:blip r:embed="rId5"/>
                <a:stretch>
                  <a:fillRect t="-21951" b="-97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275262F-1D0C-4650-A6C2-CD280685EEDC}"/>
                  </a:ext>
                </a:extLst>
              </p:cNvPr>
              <p:cNvSpPr txBox="1"/>
              <p:nvPr/>
            </p:nvSpPr>
            <p:spPr bwMode="gray">
              <a:xfrm>
                <a:off x="3175155" y="5001501"/>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u="sng" dirty="0">
                    <a:latin typeface="+mj-lt"/>
                  </a:rPr>
                  <a:t>Case-3</a:t>
                </a:r>
                <a:r>
                  <a:rPr lang="en-US" sz="1600" dirty="0">
                    <a:latin typeface="+mj-lt"/>
                  </a:rPr>
                  <a:t>: the services in the intersection have higher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&gt;</m:t>
                        </m:r>
                        <m:r>
                          <m:rPr>
                            <m:sty m:val="p"/>
                          </m:rPr>
                          <a:rPr lang="en-US" sz="1600" b="0" i="0" dirty="0" smtClean="0">
                            <a:latin typeface="Cambria Math" panose="02040503050406030204" pitchFamily="18" charset="0"/>
                            <a:ea typeface="Cambria Math" panose="02040503050406030204" pitchFamily="18" charset="0"/>
                          </a:rPr>
                          <m:t>max</m:t>
                        </m:r>
                        <m:r>
                          <a:rPr lang="en-US" sz="1600" b="0" i="1" dirty="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pt-BR" sz="1600" b="0" i="1"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i="1" dirty="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e>
                    </m:d>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oMath>
                </a14:m>
                <a:r>
                  <a:rPr lang="en-US" sz="1600" dirty="0"/>
                  <a:t> </a:t>
                </a:r>
                <a:endParaRPr lang="en-US" sz="1600" dirty="0">
                  <a:latin typeface="+mj-lt"/>
                </a:endParaRPr>
              </a:p>
            </p:txBody>
          </p:sp>
        </mc:Choice>
        <mc:Fallback>
          <p:sp>
            <p:nvSpPr>
              <p:cNvPr id="25" name="TextBox 24">
                <a:extLst>
                  <a:ext uri="{FF2B5EF4-FFF2-40B4-BE49-F238E27FC236}">
                    <a16:creationId xmlns:a16="http://schemas.microsoft.com/office/drawing/2014/main" id="{0275262F-1D0C-4650-A6C2-CD280685EEDC}"/>
                  </a:ext>
                </a:extLst>
              </p:cNvPr>
              <p:cNvSpPr txBox="1">
                <a:spLocks noRot="1" noChangeAspect="1" noMove="1" noResize="1" noEditPoints="1" noAdjustHandles="1" noChangeArrowheads="1" noChangeShapeType="1" noTextEdit="1"/>
              </p:cNvSpPr>
              <p:nvPr/>
            </p:nvSpPr>
            <p:spPr bwMode="gray">
              <a:xfrm>
                <a:off x="3175155" y="5001501"/>
                <a:ext cx="7721599" cy="1501379"/>
              </a:xfrm>
              <a:prstGeom prst="rect">
                <a:avLst/>
              </a:prstGeom>
              <a:blipFill>
                <a:blip r:embed="rId9"/>
                <a:stretch>
                  <a:fillRect l="-1657" t="-4049" b="-9312"/>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4984734-B473-4F1A-9027-0DD7EF891B8F}"/>
              </a:ext>
            </a:extLst>
          </p:cNvPr>
          <p:cNvSpPr/>
          <p:nvPr/>
        </p:nvSpPr>
        <p:spPr bwMode="gray">
          <a:xfrm>
            <a:off x="1405327" y="5001501"/>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7" name="Oval 26">
            <a:extLst>
              <a:ext uri="{FF2B5EF4-FFF2-40B4-BE49-F238E27FC236}">
                <a16:creationId xmlns:a16="http://schemas.microsoft.com/office/drawing/2014/main" id="{BCC8125E-FC08-49AD-A16F-EFB07668BE8B}"/>
              </a:ext>
            </a:extLst>
          </p:cNvPr>
          <p:cNvSpPr/>
          <p:nvPr/>
        </p:nvSpPr>
        <p:spPr bwMode="gray">
          <a:xfrm>
            <a:off x="227009" y="502527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28" name="Straight Arrow Connector 27">
            <a:extLst>
              <a:ext uri="{FF2B5EF4-FFF2-40B4-BE49-F238E27FC236}">
                <a16:creationId xmlns:a16="http://schemas.microsoft.com/office/drawing/2014/main" id="{8F381DE8-989D-4FCB-B06F-10253F31B0B3}"/>
              </a:ext>
            </a:extLst>
          </p:cNvPr>
          <p:cNvCxnSpPr>
            <a:cxnSpLocks/>
          </p:cNvCxnSpPr>
          <p:nvPr/>
        </p:nvCxnSpPr>
        <p:spPr bwMode="gray">
          <a:xfrm flipH="1">
            <a:off x="446916" y="5645459"/>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5148ACB8-5139-4B90-815E-89BEF8E02897}"/>
              </a:ext>
            </a:extLst>
          </p:cNvPr>
          <p:cNvCxnSpPr>
            <a:cxnSpLocks/>
            <a:endCxn id="31" idx="0"/>
          </p:cNvCxnSpPr>
          <p:nvPr/>
        </p:nvCxnSpPr>
        <p:spPr bwMode="gray">
          <a:xfrm>
            <a:off x="2300853" y="5738413"/>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03E099F-9D88-40FC-BA07-2069CA03BC7D}"/>
              </a:ext>
            </a:extLst>
          </p:cNvPr>
          <p:cNvCxnSpPr>
            <a:cxnSpLocks/>
            <a:endCxn id="32" idx="0"/>
          </p:cNvCxnSpPr>
          <p:nvPr/>
        </p:nvCxnSpPr>
        <p:spPr bwMode="gray">
          <a:xfrm flipH="1">
            <a:off x="1546606" y="5588139"/>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B01E920-15E2-430D-839B-EB8099B776AF}"/>
                  </a:ext>
                </a:extLst>
              </p:cNvPr>
              <p:cNvSpPr txBox="1"/>
              <p:nvPr/>
            </p:nvSpPr>
            <p:spPr bwMode="gray">
              <a:xfrm>
                <a:off x="2120771" y="6497561"/>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p:sp>
            <p:nvSpPr>
              <p:cNvPr id="31" name="TextBox 30">
                <a:extLst>
                  <a:ext uri="{FF2B5EF4-FFF2-40B4-BE49-F238E27FC236}">
                    <a16:creationId xmlns:a16="http://schemas.microsoft.com/office/drawing/2014/main" id="{9B01E920-15E2-430D-839B-EB8099B776AF}"/>
                  </a:ext>
                </a:extLst>
              </p:cNvPr>
              <p:cNvSpPr txBox="1">
                <a:spLocks noRot="1" noChangeAspect="1" noMove="1" noResize="1" noEditPoints="1" noAdjustHandles="1" noChangeArrowheads="1" noChangeShapeType="1" noTextEdit="1"/>
              </p:cNvSpPr>
              <p:nvPr/>
            </p:nvSpPr>
            <p:spPr bwMode="gray">
              <a:xfrm>
                <a:off x="2120771" y="6497561"/>
                <a:ext cx="929362" cy="221572"/>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234A244-F376-414F-9007-7C0267129CE9}"/>
                  </a:ext>
                </a:extLst>
              </p:cNvPr>
              <p:cNvSpPr txBox="1"/>
              <p:nvPr/>
            </p:nvSpPr>
            <p:spPr bwMode="gray">
              <a:xfrm>
                <a:off x="1143837" y="6525652"/>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p:sp>
            <p:nvSpPr>
              <p:cNvPr id="32" name="TextBox 31">
                <a:extLst>
                  <a:ext uri="{FF2B5EF4-FFF2-40B4-BE49-F238E27FC236}">
                    <a16:creationId xmlns:a16="http://schemas.microsoft.com/office/drawing/2014/main" id="{B234A244-F376-414F-9007-7C0267129CE9}"/>
                  </a:ext>
                </a:extLst>
              </p:cNvPr>
              <p:cNvSpPr txBox="1">
                <a:spLocks noRot="1" noChangeAspect="1" noMove="1" noResize="1" noEditPoints="1" noAdjustHandles="1" noChangeArrowheads="1" noChangeShapeType="1" noTextEdit="1"/>
              </p:cNvSpPr>
              <p:nvPr/>
            </p:nvSpPr>
            <p:spPr bwMode="gray">
              <a:xfrm>
                <a:off x="1143837" y="6525652"/>
                <a:ext cx="805537" cy="221572"/>
              </a:xfrm>
              <a:prstGeom prst="rect">
                <a:avLst/>
              </a:prstGeom>
              <a:blipFill>
                <a:blip r:embed="rId11"/>
                <a:stretch>
                  <a:fillRect l="-758" t="-24324" r="-6818"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1AD41F2-CBD1-4ECF-B67C-060E17A27321}"/>
                  </a:ext>
                </a:extLst>
              </p:cNvPr>
              <p:cNvSpPr txBox="1"/>
              <p:nvPr/>
            </p:nvSpPr>
            <p:spPr bwMode="gray">
              <a:xfrm>
                <a:off x="62959" y="6480163"/>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=1</a:t>
                </a:r>
                <a:endParaRPr lang="en-US" sz="1200" dirty="0" err="1"/>
              </a:p>
            </p:txBody>
          </p:sp>
        </mc:Choice>
        <mc:Fallback>
          <p:sp>
            <p:nvSpPr>
              <p:cNvPr id="33" name="TextBox 32">
                <a:extLst>
                  <a:ext uri="{FF2B5EF4-FFF2-40B4-BE49-F238E27FC236}">
                    <a16:creationId xmlns:a16="http://schemas.microsoft.com/office/drawing/2014/main" id="{31AD41F2-CBD1-4ECF-B67C-060E17A27321}"/>
                  </a:ext>
                </a:extLst>
              </p:cNvPr>
              <p:cNvSpPr txBox="1">
                <a:spLocks noRot="1" noChangeAspect="1" noMove="1" noResize="1" noEditPoints="1" noAdjustHandles="1" noChangeArrowheads="1" noChangeShapeType="1" noTextEdit="1"/>
              </p:cNvSpPr>
              <p:nvPr/>
            </p:nvSpPr>
            <p:spPr bwMode="gray">
              <a:xfrm>
                <a:off x="62959" y="6480163"/>
                <a:ext cx="879494" cy="251898"/>
              </a:xfrm>
              <a:prstGeom prst="rect">
                <a:avLst/>
              </a:prstGeom>
              <a:blipFill>
                <a:blip r:embed="rId12"/>
                <a:stretch>
                  <a:fillRect t="-21951" b="-9756"/>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7BB06F6B-4009-4431-B6D9-A3F3B8110C89}"/>
              </a:ext>
            </a:extLst>
          </p:cNvPr>
          <p:cNvCxnSpPr/>
          <p:nvPr/>
        </p:nvCxnSpPr>
        <p:spPr bwMode="gray">
          <a:xfrm flipV="1">
            <a:off x="187981" y="4749855"/>
            <a:ext cx="10119003"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11723C-58C4-4F41-B7B6-8163F83CCE74}"/>
              </a:ext>
            </a:extLst>
          </p:cNvPr>
          <p:cNvCxnSpPr/>
          <p:nvPr/>
        </p:nvCxnSpPr>
        <p:spPr bwMode="gray">
          <a:xfrm flipV="1">
            <a:off x="187980" y="2802756"/>
            <a:ext cx="10119003"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8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2" grpId="0"/>
      <p:bldP spid="23" grpId="0"/>
      <p:bldP spid="24" grpId="0"/>
      <p:bldP spid="25" grpId="0"/>
      <p:bldP spid="26" grpId="0" animBg="1"/>
      <p:bldP spid="27" grpId="0" animBg="1"/>
      <p:bldP spid="31" grpId="0"/>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4EB9-9ABC-4759-9370-8939EC44FA27}"/>
              </a:ext>
            </a:extLst>
          </p:cNvPr>
          <p:cNvSpPr>
            <a:spLocks noGrp="1"/>
          </p:cNvSpPr>
          <p:nvPr>
            <p:ph type="title"/>
          </p:nvPr>
        </p:nvSpPr>
        <p:spPr>
          <a:xfrm>
            <a:off x="478369" y="144001"/>
            <a:ext cx="9169401" cy="576293"/>
          </a:xfrm>
        </p:spPr>
        <p:txBody>
          <a:bodyPr/>
          <a:lstStyle/>
          <a:p>
            <a:r>
              <a:rPr lang="en-US" dirty="0"/>
              <a:t>Discrete Optimization Problems </a:t>
            </a:r>
            <a:r>
              <a:rPr lang="en-US" sz="1800" dirty="0"/>
              <a:t>[</a:t>
            </a:r>
            <a:r>
              <a:rPr lang="en-US" sz="1800" dirty="0" err="1"/>
              <a:t>Vondrak</a:t>
            </a:r>
            <a:r>
              <a:rPr lang="en-US" sz="1800" dirty="0"/>
              <a:t> 2012]</a:t>
            </a:r>
            <a:endParaRPr lang="en-US" dirty="0"/>
          </a:p>
        </p:txBody>
      </p:sp>
      <p:sp>
        <p:nvSpPr>
          <p:cNvPr id="3" name="Content Placeholder 2">
            <a:extLst>
              <a:ext uri="{FF2B5EF4-FFF2-40B4-BE49-F238E27FC236}">
                <a16:creationId xmlns:a16="http://schemas.microsoft.com/office/drawing/2014/main" id="{DEDD7EF8-EFEF-495C-8334-902C95BDD2C1}"/>
              </a:ext>
            </a:extLst>
          </p:cNvPr>
          <p:cNvSpPr>
            <a:spLocks noGrp="1"/>
          </p:cNvSpPr>
          <p:nvPr>
            <p:ph idx="1"/>
          </p:nvPr>
        </p:nvSpPr>
        <p:spPr>
          <a:xfrm>
            <a:off x="478369" y="1213308"/>
            <a:ext cx="11473384" cy="1206997"/>
          </a:xfrm>
        </p:spPr>
        <p:txBody>
          <a:bodyPr/>
          <a:lstStyle/>
          <a:p>
            <a:r>
              <a:rPr lang="en-US" dirty="0"/>
              <a:t>Finding a solution S in some finite set of feasible solution F</a:t>
            </a:r>
          </a:p>
          <a:p>
            <a:r>
              <a:rPr lang="en-US" dirty="0"/>
              <a:t>Maximize or Minimize an objective function f(S)</a:t>
            </a:r>
          </a:p>
          <a:p>
            <a:r>
              <a:rPr lang="en-US" dirty="0"/>
              <a:t>Examples:</a:t>
            </a:r>
          </a:p>
        </p:txBody>
      </p:sp>
      <p:sp>
        <p:nvSpPr>
          <p:cNvPr id="4" name="Slide Number Placeholder 3">
            <a:extLst>
              <a:ext uri="{FF2B5EF4-FFF2-40B4-BE49-F238E27FC236}">
                <a16:creationId xmlns:a16="http://schemas.microsoft.com/office/drawing/2014/main" id="{8A0DD47B-2DFA-4FA9-966E-60AC3E677BD4}"/>
              </a:ext>
            </a:extLst>
          </p:cNvPr>
          <p:cNvSpPr>
            <a:spLocks noGrp="1"/>
          </p:cNvSpPr>
          <p:nvPr>
            <p:ph type="sldNum" sz="quarter" idx="12"/>
          </p:nvPr>
        </p:nvSpPr>
        <p:spPr/>
        <p:txBody>
          <a:bodyPr/>
          <a:lstStyle/>
          <a:p>
            <a:fld id="{81561042-0DC2-4A04-AA50-F6D44EB20EBA}" type="slidenum">
              <a:rPr lang="en-US" smtClean="0"/>
              <a:t>17</a:t>
            </a:fld>
            <a:endParaRPr lang="en-US"/>
          </a:p>
        </p:txBody>
      </p:sp>
      <p:pic>
        <p:nvPicPr>
          <p:cNvPr id="6" name="Picture 5">
            <a:extLst>
              <a:ext uri="{FF2B5EF4-FFF2-40B4-BE49-F238E27FC236}">
                <a16:creationId xmlns:a16="http://schemas.microsoft.com/office/drawing/2014/main" id="{A7431BCE-3CE8-4678-A70A-385E38792347}"/>
              </a:ext>
            </a:extLst>
          </p:cNvPr>
          <p:cNvPicPr>
            <a:picLocks noChangeAspect="1"/>
          </p:cNvPicPr>
          <p:nvPr/>
        </p:nvPicPr>
        <p:blipFill>
          <a:blip r:embed="rId3"/>
          <a:stretch>
            <a:fillRect/>
          </a:stretch>
        </p:blipFill>
        <p:spPr>
          <a:xfrm>
            <a:off x="935083" y="2420305"/>
            <a:ext cx="3782100" cy="3156189"/>
          </a:xfrm>
          <a:prstGeom prst="rect">
            <a:avLst/>
          </a:prstGeom>
        </p:spPr>
      </p:pic>
      <p:pic>
        <p:nvPicPr>
          <p:cNvPr id="8" name="Picture 7">
            <a:extLst>
              <a:ext uri="{FF2B5EF4-FFF2-40B4-BE49-F238E27FC236}">
                <a16:creationId xmlns:a16="http://schemas.microsoft.com/office/drawing/2014/main" id="{30B60B7E-8707-4620-A5B9-4267B085E74E}"/>
              </a:ext>
            </a:extLst>
          </p:cNvPr>
          <p:cNvPicPr>
            <a:picLocks noChangeAspect="1"/>
          </p:cNvPicPr>
          <p:nvPr/>
        </p:nvPicPr>
        <p:blipFill>
          <a:blip r:embed="rId4"/>
          <a:stretch>
            <a:fillRect/>
          </a:stretch>
        </p:blipFill>
        <p:spPr>
          <a:xfrm>
            <a:off x="4918827" y="2570763"/>
            <a:ext cx="3312115" cy="2855272"/>
          </a:xfrm>
          <a:prstGeom prst="rect">
            <a:avLst/>
          </a:prstGeom>
        </p:spPr>
      </p:pic>
      <p:pic>
        <p:nvPicPr>
          <p:cNvPr id="10" name="Picture 9">
            <a:extLst>
              <a:ext uri="{FF2B5EF4-FFF2-40B4-BE49-F238E27FC236}">
                <a16:creationId xmlns:a16="http://schemas.microsoft.com/office/drawing/2014/main" id="{BEE50DD5-2D1E-47CB-8D5E-B5814A9E8B03}"/>
              </a:ext>
            </a:extLst>
          </p:cNvPr>
          <p:cNvPicPr>
            <a:picLocks noChangeAspect="1"/>
          </p:cNvPicPr>
          <p:nvPr/>
        </p:nvPicPr>
        <p:blipFill>
          <a:blip r:embed="rId5"/>
          <a:stretch>
            <a:fillRect/>
          </a:stretch>
        </p:blipFill>
        <p:spPr>
          <a:xfrm>
            <a:off x="8432586" y="2914847"/>
            <a:ext cx="2747419" cy="2729845"/>
          </a:xfrm>
          <a:prstGeom prst="rect">
            <a:avLst/>
          </a:prstGeom>
        </p:spPr>
      </p:pic>
      <p:sp>
        <p:nvSpPr>
          <p:cNvPr id="12" name="TextBox 11">
            <a:extLst>
              <a:ext uri="{FF2B5EF4-FFF2-40B4-BE49-F238E27FC236}">
                <a16:creationId xmlns:a16="http://schemas.microsoft.com/office/drawing/2014/main" id="{0B8AC4A7-C298-409B-AC12-3172B28A0CBF}"/>
              </a:ext>
            </a:extLst>
          </p:cNvPr>
          <p:cNvSpPr txBox="1"/>
          <p:nvPr/>
        </p:nvSpPr>
        <p:spPr bwMode="gray">
          <a:xfrm>
            <a:off x="7856619" y="1085292"/>
            <a:ext cx="3857012" cy="1754326"/>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Discrete because the choices are discrete, for instance, we do not take a fraction of a node or edge.</a:t>
            </a:r>
          </a:p>
          <a:p>
            <a:pPr marL="285750" indent="-285750">
              <a:buFont typeface="Arial" panose="020B0604020202020204" pitchFamily="34" charset="0"/>
              <a:buChar char="•"/>
            </a:pPr>
            <a:r>
              <a:rPr lang="en-US" dirty="0"/>
              <a:t>Discrete is more difficult than continuous</a:t>
            </a:r>
          </a:p>
        </p:txBody>
      </p:sp>
      <p:sp>
        <p:nvSpPr>
          <p:cNvPr id="13" name="TextBox 12">
            <a:extLst>
              <a:ext uri="{FF2B5EF4-FFF2-40B4-BE49-F238E27FC236}">
                <a16:creationId xmlns:a16="http://schemas.microsoft.com/office/drawing/2014/main" id="{40FC9884-6C91-4926-AAD2-293F1E660CFA}"/>
              </a:ext>
            </a:extLst>
          </p:cNvPr>
          <p:cNvSpPr txBox="1"/>
          <p:nvPr/>
        </p:nvSpPr>
        <p:spPr bwMode="gray">
          <a:xfrm>
            <a:off x="87066" y="5898816"/>
            <a:ext cx="11559890" cy="369332"/>
          </a:xfrm>
          <a:prstGeom prst="rect">
            <a:avLst/>
          </a:prstGeom>
          <a:noFill/>
        </p:spPr>
        <p:txBody>
          <a:bodyPr wrap="square">
            <a:spAutoFit/>
          </a:bodyPr>
          <a:lstStyle/>
          <a:p>
            <a:r>
              <a:rPr lang="en-US" u="sng" dirty="0"/>
              <a:t>NP-Complete problems</a:t>
            </a:r>
            <a:r>
              <a:rPr lang="en-US" dirty="0"/>
              <a:t>: Traveling salesman, Knapsack, Minimum Clique, Vertex cover, </a:t>
            </a:r>
            <a:r>
              <a:rPr lang="en-US" b="1" dirty="0"/>
              <a:t>Set Cover  </a:t>
            </a:r>
          </a:p>
        </p:txBody>
      </p:sp>
      <p:sp>
        <p:nvSpPr>
          <p:cNvPr id="14" name="TextBox 13">
            <a:extLst>
              <a:ext uri="{FF2B5EF4-FFF2-40B4-BE49-F238E27FC236}">
                <a16:creationId xmlns:a16="http://schemas.microsoft.com/office/drawing/2014/main" id="{73EB9F74-FDC7-469A-A464-C86877602D28}"/>
              </a:ext>
            </a:extLst>
          </p:cNvPr>
          <p:cNvSpPr txBox="1"/>
          <p:nvPr/>
        </p:nvSpPr>
        <p:spPr bwMode="gray">
          <a:xfrm>
            <a:off x="-21365" y="6598227"/>
            <a:ext cx="11180006" cy="215444"/>
          </a:xfrm>
          <a:prstGeom prst="rect">
            <a:avLst/>
          </a:prstGeom>
          <a:noFill/>
        </p:spPr>
        <p:txBody>
          <a:bodyPr wrap="square">
            <a:spAutoFit/>
          </a:bodyPr>
          <a:lstStyle/>
          <a:p>
            <a:pPr>
              <a:defRPr/>
            </a:pPr>
            <a:r>
              <a:rPr lang="en-US" sz="800" b="1" u="sng" dirty="0"/>
              <a:t>source</a:t>
            </a:r>
            <a:r>
              <a:rPr lang="en-US" sz="800" b="1" dirty="0"/>
              <a:t>: </a:t>
            </a:r>
            <a:r>
              <a:rPr lang="en-US" sz="800" dirty="0"/>
              <a:t>[</a:t>
            </a:r>
            <a:r>
              <a:rPr lang="en-US" sz="800" dirty="0" err="1"/>
              <a:t>Vondrak</a:t>
            </a:r>
            <a:r>
              <a:rPr lang="en-US" sz="800" dirty="0"/>
              <a:t> 2012] Jan </a:t>
            </a:r>
            <a:r>
              <a:rPr lang="en-US" sz="800" dirty="0" err="1"/>
              <a:t>Vondrak</a:t>
            </a:r>
            <a:r>
              <a:rPr lang="en-US" sz="800" dirty="0"/>
              <a:t> - Submodular Functions and Their Applications, 2012. </a:t>
            </a:r>
            <a:r>
              <a:rPr lang="en-US" sz="800">
                <a:hlinkClick r:id="rId6"/>
              </a:rPr>
              <a:t>https://www.youtube.com/watch?v=kdLXt8QeCe4</a:t>
            </a:r>
            <a:r>
              <a:rPr lang="en-US" sz="800"/>
              <a:t>  </a:t>
            </a:r>
            <a:endParaRPr lang="en-US" sz="800" dirty="0"/>
          </a:p>
        </p:txBody>
      </p:sp>
    </p:spTree>
    <p:extLst>
      <p:ext uri="{BB962C8B-B14F-4D97-AF65-F5344CB8AC3E}">
        <p14:creationId xmlns:p14="http://schemas.microsoft.com/office/powerpoint/2010/main" val="233112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42DC-462B-41E9-BDE6-22B0A5C68021}"/>
              </a:ext>
            </a:extLst>
          </p:cNvPr>
          <p:cNvSpPr>
            <a:spLocks noGrp="1"/>
          </p:cNvSpPr>
          <p:nvPr>
            <p:ph type="title"/>
          </p:nvPr>
        </p:nvSpPr>
        <p:spPr/>
        <p:txBody>
          <a:bodyPr/>
          <a:lstStyle/>
          <a:p>
            <a:r>
              <a:rPr lang="en-US" dirty="0"/>
              <a:t>Why is </a:t>
            </a:r>
            <a:r>
              <a:rPr lang="en-US" dirty="0" err="1"/>
              <a:t>submodularity</a:t>
            </a:r>
            <a:r>
              <a:rPr lang="en-US" dirty="0"/>
              <a:t>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5CB85-4DD5-4E1F-82B7-CBA060A566D2}"/>
                  </a:ext>
                </a:extLst>
              </p:cNvPr>
              <p:cNvSpPr>
                <a:spLocks noGrp="1"/>
              </p:cNvSpPr>
              <p:nvPr>
                <p:ph idx="1"/>
              </p:nvPr>
            </p:nvSpPr>
            <p:spPr>
              <a:xfrm>
                <a:off x="478369" y="1213308"/>
                <a:ext cx="11473384" cy="3694858"/>
              </a:xfrm>
            </p:spPr>
            <p:txBody>
              <a:bodyPr/>
              <a:lstStyle/>
              <a:p>
                <a:r>
                  <a:rPr lang="en-US" dirty="0"/>
                  <a:t>Allows to approximate to NP-hard problems of finding optimal subset of items that maximize or minimize an objective function, e.g., coverage, influence, etc.</a:t>
                </a:r>
              </a:p>
              <a:p>
                <a:endParaRPr lang="en-US" dirty="0"/>
              </a:p>
              <a:p>
                <a:r>
                  <a:rPr lang="en-US" dirty="0"/>
                  <a:t>This is possible via a greedy algorithm, i.e., greedily selecting items in </a:t>
                </a:r>
                <a:r>
                  <a:rPr lang="en-US" i="1" dirty="0"/>
                  <a:t>A</a:t>
                </a:r>
                <a:r>
                  <a:rPr lang="en-US" dirty="0"/>
                  <a:t>.</a:t>
                </a:r>
              </a:p>
              <a:p>
                <a:endParaRPr lang="en-US" dirty="0"/>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𝑔𝑟𝑒𝑒𝑑𝑦</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𝑒</m:t>
                            </m:r>
                          </m:den>
                        </m:f>
                      </m:e>
                    </m:d>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lim>
                    </m:limLow>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oMath>
                </a14:m>
                <a:r>
                  <a:rPr lang="en-US" dirty="0"/>
                  <a:t>, i.e., approximation a lower bound of ~63% of the optimum </a:t>
                </a:r>
                <a14:m>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oMath>
                </a14:m>
                <a:r>
                  <a:rPr lang="en-US" dirty="0"/>
                  <a:t> [</a:t>
                </a:r>
                <a:r>
                  <a:rPr lang="en-US" dirty="0" err="1"/>
                  <a:t>Nemhauser</a:t>
                </a:r>
                <a:r>
                  <a:rPr lang="en-US" dirty="0"/>
                  <a:t> et al. 1978]</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9A25CB85-4DD5-4E1F-82B7-CBA060A566D2}"/>
                  </a:ext>
                </a:extLst>
              </p:cNvPr>
              <p:cNvSpPr>
                <a:spLocks noGrp="1" noRot="1" noChangeAspect="1" noMove="1" noResize="1" noEditPoints="1" noAdjustHandles="1" noChangeArrowheads="1" noChangeShapeType="1" noTextEdit="1"/>
              </p:cNvSpPr>
              <p:nvPr>
                <p:ph idx="1"/>
              </p:nvPr>
            </p:nvSpPr>
            <p:spPr>
              <a:xfrm>
                <a:off x="478369" y="1213308"/>
                <a:ext cx="11473384" cy="3694858"/>
              </a:xfrm>
              <a:blipFill>
                <a:blip r:embed="rId2"/>
                <a:stretch>
                  <a:fillRect l="-1275" t="-1485" r="-15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78960-F2DF-4A13-85EA-E2E080F33C5D}"/>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10" name="TextBox 9">
            <a:extLst>
              <a:ext uri="{FF2B5EF4-FFF2-40B4-BE49-F238E27FC236}">
                <a16:creationId xmlns:a16="http://schemas.microsoft.com/office/drawing/2014/main" id="{F30F8FDD-040A-4A69-87F5-6BF8BAFC8C06}"/>
              </a:ext>
            </a:extLst>
          </p:cNvPr>
          <p:cNvSpPr txBox="1"/>
          <p:nvPr/>
        </p:nvSpPr>
        <p:spPr bwMode="gray">
          <a:xfrm>
            <a:off x="135047" y="6225195"/>
            <a:ext cx="11711509" cy="523220"/>
          </a:xfrm>
          <a:prstGeom prst="rect">
            <a:avLst/>
          </a:prstGeom>
          <a:noFill/>
        </p:spPr>
        <p:txBody>
          <a:bodyPr wrap="square">
            <a:spAutoFit/>
          </a:bodyPr>
          <a:lstStyle/>
          <a:p>
            <a:r>
              <a:rPr lang="en-US" sz="1400" dirty="0" err="1"/>
              <a:t>Nemhauser</a:t>
            </a:r>
            <a:r>
              <a:rPr lang="en-US" sz="1400" dirty="0"/>
              <a:t>, G. L., Wolsey, L. A., &amp; Fisher, M. L. (1978). An analysis of approximations for maximizing submodular set functions—I. </a:t>
            </a:r>
            <a:r>
              <a:rPr lang="en-US" sz="1400" i="1" dirty="0"/>
              <a:t>Mathematical programming</a:t>
            </a:r>
            <a:r>
              <a:rPr lang="en-US" sz="1400" dirty="0"/>
              <a:t>, </a:t>
            </a:r>
            <a:r>
              <a:rPr lang="en-US" sz="1400" i="1" dirty="0"/>
              <a:t>14</a:t>
            </a:r>
            <a:r>
              <a:rPr lang="en-US" sz="1400" dirty="0"/>
              <a:t>(1), 265-294.</a:t>
            </a:r>
          </a:p>
        </p:txBody>
      </p:sp>
    </p:spTree>
    <p:extLst>
      <p:ext uri="{BB962C8B-B14F-4D97-AF65-F5344CB8AC3E}">
        <p14:creationId xmlns:p14="http://schemas.microsoft.com/office/powerpoint/2010/main" val="384030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ED9F-9D61-4DEC-BB5E-A005197B11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D7B025-C89B-4BB6-96AA-B44A1B223F41}"/>
              </a:ext>
            </a:extLst>
          </p:cNvPr>
          <p:cNvSpPr>
            <a:spLocks noGrp="1"/>
          </p:cNvSpPr>
          <p:nvPr>
            <p:ph idx="1"/>
          </p:nvPr>
        </p:nvSpPr>
        <p:spPr>
          <a:xfrm>
            <a:off x="478369" y="1213308"/>
            <a:ext cx="11473384" cy="758156"/>
          </a:xfrm>
        </p:spPr>
        <p:txBody>
          <a:bodyPr/>
          <a:lstStyle/>
          <a:p>
            <a:r>
              <a:rPr lang="en-US" dirty="0"/>
              <a:t>Submodular functions occur in several real-world phenomena</a:t>
            </a:r>
          </a:p>
          <a:p>
            <a:endParaRPr lang="en-US" dirty="0"/>
          </a:p>
        </p:txBody>
      </p:sp>
      <p:sp>
        <p:nvSpPr>
          <p:cNvPr id="4" name="Slide Number Placeholder 3">
            <a:extLst>
              <a:ext uri="{FF2B5EF4-FFF2-40B4-BE49-F238E27FC236}">
                <a16:creationId xmlns:a16="http://schemas.microsoft.com/office/drawing/2014/main" id="{A4B6B94B-2EF8-4A66-A046-50D59087D052}"/>
              </a:ext>
            </a:extLst>
          </p:cNvPr>
          <p:cNvSpPr>
            <a:spLocks noGrp="1"/>
          </p:cNvSpPr>
          <p:nvPr>
            <p:ph type="sldNum" sz="quarter" idx="12"/>
          </p:nvPr>
        </p:nvSpPr>
        <p:spPr/>
        <p:txBody>
          <a:bodyPr/>
          <a:lstStyle/>
          <a:p>
            <a:fld id="{81561042-0DC2-4A04-AA50-F6D44EB20EBA}" type="slidenum">
              <a:rPr lang="en-US" smtClean="0"/>
              <a:t>19</a:t>
            </a:fld>
            <a:endParaRPr lang="en-US"/>
          </a:p>
        </p:txBody>
      </p:sp>
    </p:spTree>
    <p:extLst>
      <p:ext uri="{BB962C8B-B14F-4D97-AF65-F5344CB8AC3E}">
        <p14:creationId xmlns:p14="http://schemas.microsoft.com/office/powerpoint/2010/main" val="76547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dirty="0"/>
              <a:t> Causal Graph Neural Networks</a:t>
            </a:r>
          </a:p>
          <a:p>
            <a:pPr marL="342900" indent="-342900">
              <a:lnSpc>
                <a:spcPct val="150000"/>
              </a:lnSpc>
              <a:buFont typeface="+mj-lt"/>
              <a:buAutoNum type="arabicPeriod"/>
            </a:pPr>
            <a:r>
              <a:rPr lang="en-US" sz="1600" b="1"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5FA-F84A-4E1D-AD57-8864F3F4DBD4}"/>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9820FCE2-1AFB-4929-A90A-69FE6D71383A}"/>
              </a:ext>
            </a:extLst>
          </p:cNvPr>
          <p:cNvSpPr>
            <a:spLocks noGrp="1"/>
          </p:cNvSpPr>
          <p:nvPr>
            <p:ph idx="1"/>
          </p:nvPr>
        </p:nvSpPr>
        <p:spPr>
          <a:xfrm>
            <a:off x="478369" y="1213308"/>
            <a:ext cx="11473384" cy="2899768"/>
          </a:xfrm>
        </p:spPr>
        <p:txBody>
          <a:bodyPr/>
          <a:lstStyle/>
          <a:p>
            <a:r>
              <a:rPr lang="en-US" dirty="0"/>
              <a:t>Monotone function:</a:t>
            </a:r>
          </a:p>
          <a:p>
            <a:r>
              <a:rPr lang="en-US" dirty="0"/>
              <a:t>Convex function:</a:t>
            </a:r>
          </a:p>
          <a:p>
            <a:r>
              <a:rPr lang="en-US" dirty="0"/>
              <a:t>Concave function:</a:t>
            </a:r>
          </a:p>
          <a:p>
            <a:r>
              <a:rPr lang="en-US" dirty="0"/>
              <a:t>Matroid: is a structure that abstracts and generalizes the notion of linear independence in vector spaces.</a:t>
            </a:r>
          </a:p>
          <a:p>
            <a:r>
              <a:rPr lang="en-US" dirty="0"/>
              <a:t>Rank Functions in Matroid Theory allow to compare different: </a:t>
            </a:r>
          </a:p>
          <a:p>
            <a:endParaRPr lang="en-US" dirty="0"/>
          </a:p>
        </p:txBody>
      </p:sp>
      <p:sp>
        <p:nvSpPr>
          <p:cNvPr id="4" name="Slide Number Placeholder 3">
            <a:extLst>
              <a:ext uri="{FF2B5EF4-FFF2-40B4-BE49-F238E27FC236}">
                <a16:creationId xmlns:a16="http://schemas.microsoft.com/office/drawing/2014/main" id="{0B58293E-17EA-4575-9210-228ECD970079}"/>
              </a:ext>
            </a:extLst>
          </p:cNvPr>
          <p:cNvSpPr>
            <a:spLocks noGrp="1"/>
          </p:cNvSpPr>
          <p:nvPr>
            <p:ph type="sldNum" sz="quarter" idx="12"/>
          </p:nvPr>
        </p:nvSpPr>
        <p:spPr/>
        <p:txBody>
          <a:bodyPr/>
          <a:lstStyle/>
          <a:p>
            <a:fld id="{81561042-0DC2-4A04-AA50-F6D44EB20EBA}" type="slidenum">
              <a:rPr lang="en-US" smtClean="0"/>
              <a:t>20</a:t>
            </a:fld>
            <a:endParaRPr lang="en-US"/>
          </a:p>
        </p:txBody>
      </p:sp>
    </p:spTree>
    <p:extLst>
      <p:ext uri="{BB962C8B-B14F-4D97-AF65-F5344CB8AC3E}">
        <p14:creationId xmlns:p14="http://schemas.microsoft.com/office/powerpoint/2010/main" val="3075580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5D0A1BA-D819-46DB-A507-E42FCCFF8398}"/>
              </a:ext>
            </a:extLst>
          </p:cNvPr>
          <p:cNvSpPr/>
          <p:nvPr/>
        </p:nvSpPr>
        <p:spPr bwMode="gray">
          <a:xfrm>
            <a:off x="9638536" y="5087391"/>
            <a:ext cx="2307271" cy="1383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6690BB85-B256-4BAC-BE74-E393C8C9359D}"/>
              </a:ext>
            </a:extLst>
          </p:cNvPr>
          <p:cNvSpPr>
            <a:spLocks noGrp="1"/>
          </p:cNvSpPr>
          <p:nvPr>
            <p:ph type="title"/>
          </p:nvPr>
        </p:nvSpPr>
        <p:spPr>
          <a:xfrm>
            <a:off x="70776" y="177700"/>
            <a:ext cx="10203680" cy="483960"/>
          </a:xfrm>
        </p:spPr>
        <p:txBody>
          <a:bodyPr/>
          <a:lstStyle/>
          <a:p>
            <a:r>
              <a:rPr lang="en-US" sz="2200" dirty="0"/>
              <a:t>Cascade Failures in Electrical Communication Networks (ECN) </a:t>
            </a:r>
            <a:r>
              <a:rPr lang="en-US" sz="1600" dirty="0"/>
              <a:t>[wang 2019]</a:t>
            </a:r>
            <a:endParaRPr lang="en-US" sz="2200" dirty="0"/>
          </a:p>
        </p:txBody>
      </p:sp>
      <p:sp>
        <p:nvSpPr>
          <p:cNvPr id="3" name="Content Placeholder 2">
            <a:extLst>
              <a:ext uri="{FF2B5EF4-FFF2-40B4-BE49-F238E27FC236}">
                <a16:creationId xmlns:a16="http://schemas.microsoft.com/office/drawing/2014/main" id="{CB1055EA-E243-4624-BD9B-8CF7EE629528}"/>
              </a:ext>
            </a:extLst>
          </p:cNvPr>
          <p:cNvSpPr>
            <a:spLocks noGrp="1"/>
          </p:cNvSpPr>
          <p:nvPr>
            <p:ph idx="1"/>
          </p:nvPr>
        </p:nvSpPr>
        <p:spPr>
          <a:xfrm>
            <a:off x="134760" y="1061613"/>
            <a:ext cx="3783374" cy="655564"/>
          </a:xfrm>
        </p:spPr>
        <p:txBody>
          <a:bodyPr/>
          <a:lstStyle/>
          <a:p>
            <a:r>
              <a:rPr lang="en-US" dirty="0"/>
              <a:t>ECN= smart grid to </a:t>
            </a:r>
            <a:r>
              <a:rPr lang="en-US" u="sng" dirty="0"/>
              <a:t>monitor</a:t>
            </a:r>
            <a:r>
              <a:rPr lang="en-US" dirty="0"/>
              <a:t> and </a:t>
            </a:r>
            <a:r>
              <a:rPr lang="en-US" u="sng" dirty="0"/>
              <a:t>control</a:t>
            </a:r>
            <a:r>
              <a:rPr lang="en-US" dirty="0"/>
              <a:t> electrical networks</a:t>
            </a:r>
          </a:p>
        </p:txBody>
      </p:sp>
      <p:sp>
        <p:nvSpPr>
          <p:cNvPr id="4" name="Slide Number Placeholder 3">
            <a:extLst>
              <a:ext uri="{FF2B5EF4-FFF2-40B4-BE49-F238E27FC236}">
                <a16:creationId xmlns:a16="http://schemas.microsoft.com/office/drawing/2014/main" id="{A80DBFC8-AD85-42C7-B1D2-C7F646C1CFD8}"/>
              </a:ext>
            </a:extLst>
          </p:cNvPr>
          <p:cNvSpPr>
            <a:spLocks noGrp="1"/>
          </p:cNvSpPr>
          <p:nvPr>
            <p:ph type="sldNum" sz="quarter" idx="12"/>
          </p:nvPr>
        </p:nvSpPr>
        <p:spPr/>
        <p:txBody>
          <a:bodyPr/>
          <a:lstStyle/>
          <a:p>
            <a:fld id="{81561042-0DC2-4A04-AA50-F6D44EB20EBA}" type="slidenum">
              <a:rPr lang="en-US" smtClean="0"/>
              <a:t>21</a:t>
            </a:fld>
            <a:endParaRPr lang="en-US"/>
          </a:p>
        </p:txBody>
      </p:sp>
      <p:pic>
        <p:nvPicPr>
          <p:cNvPr id="6" name="Picture 5">
            <a:extLst>
              <a:ext uri="{FF2B5EF4-FFF2-40B4-BE49-F238E27FC236}">
                <a16:creationId xmlns:a16="http://schemas.microsoft.com/office/drawing/2014/main" id="{D68822E3-99FA-481B-90B2-83AF41A187B0}"/>
              </a:ext>
            </a:extLst>
          </p:cNvPr>
          <p:cNvPicPr>
            <a:picLocks noChangeAspect="1"/>
          </p:cNvPicPr>
          <p:nvPr/>
        </p:nvPicPr>
        <p:blipFill>
          <a:blip r:embed="rId3"/>
          <a:stretch>
            <a:fillRect/>
          </a:stretch>
        </p:blipFill>
        <p:spPr>
          <a:xfrm>
            <a:off x="3832611" y="1088315"/>
            <a:ext cx="4145822" cy="3523265"/>
          </a:xfrm>
          <a:prstGeom prst="rect">
            <a:avLst/>
          </a:prstGeom>
        </p:spPr>
      </p:pic>
      <p:sp>
        <p:nvSpPr>
          <p:cNvPr id="7" name="TextBox 6">
            <a:extLst>
              <a:ext uri="{FF2B5EF4-FFF2-40B4-BE49-F238E27FC236}">
                <a16:creationId xmlns:a16="http://schemas.microsoft.com/office/drawing/2014/main" id="{C079E9F1-166C-43CA-9791-F7754B3EE4AB}"/>
              </a:ext>
            </a:extLst>
          </p:cNvPr>
          <p:cNvSpPr txBox="1"/>
          <p:nvPr/>
        </p:nvSpPr>
        <p:spPr bwMode="gray">
          <a:xfrm>
            <a:off x="94222" y="6549903"/>
            <a:ext cx="11206825"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 Cascading Failures Analysis Considering Extreme Virus Propagation of Cyber-Physical Systems in Smart Grids</a:t>
            </a:r>
          </a:p>
        </p:txBody>
      </p:sp>
      <p:sp>
        <p:nvSpPr>
          <p:cNvPr id="9" name="TextBox 8">
            <a:extLst>
              <a:ext uri="{FF2B5EF4-FFF2-40B4-BE49-F238E27FC236}">
                <a16:creationId xmlns:a16="http://schemas.microsoft.com/office/drawing/2014/main" id="{5C5F5A91-F4BB-4207-B964-A779A2CFF469}"/>
              </a:ext>
            </a:extLst>
          </p:cNvPr>
          <p:cNvSpPr txBox="1"/>
          <p:nvPr/>
        </p:nvSpPr>
        <p:spPr bwMode="gray">
          <a:xfrm>
            <a:off x="3605015" y="773590"/>
            <a:ext cx="5377961" cy="369332"/>
          </a:xfrm>
          <a:prstGeom prst="rect">
            <a:avLst/>
          </a:prstGeom>
          <a:noFill/>
        </p:spPr>
        <p:txBody>
          <a:bodyPr wrap="square">
            <a:spAutoFit/>
          </a:bodyPr>
          <a:lstStyle/>
          <a:p>
            <a:r>
              <a:rPr lang="en-US" b="1" u="sng" dirty="0"/>
              <a:t>interdependent</a:t>
            </a:r>
            <a:r>
              <a:rPr lang="en-US" b="1" dirty="0"/>
              <a:t> fault propagation model</a:t>
            </a:r>
          </a:p>
        </p:txBody>
      </p:sp>
      <p:sp>
        <p:nvSpPr>
          <p:cNvPr id="11" name="TextBox 10">
            <a:extLst>
              <a:ext uri="{FF2B5EF4-FFF2-40B4-BE49-F238E27FC236}">
                <a16:creationId xmlns:a16="http://schemas.microsoft.com/office/drawing/2014/main" id="{25D3391B-F6FC-4BA1-A8D9-F354EDF20549}"/>
              </a:ext>
            </a:extLst>
          </p:cNvPr>
          <p:cNvSpPr txBox="1"/>
          <p:nvPr/>
        </p:nvSpPr>
        <p:spPr bwMode="gray">
          <a:xfrm>
            <a:off x="8225566" y="1432122"/>
            <a:ext cx="3340315" cy="1200329"/>
          </a:xfrm>
          <a:prstGeom prst="rect">
            <a:avLst/>
          </a:prstGeom>
          <a:noFill/>
        </p:spPr>
        <p:txBody>
          <a:bodyPr wrap="square">
            <a:spAutoFit/>
          </a:bodyPr>
          <a:lstStyle/>
          <a:p>
            <a:r>
              <a:rPr lang="en-US" dirty="0"/>
              <a:t>Virus infection propagates causing a failure cascades leading to energy blackouts.</a:t>
            </a:r>
          </a:p>
        </p:txBody>
      </p:sp>
      <p:pic>
        <p:nvPicPr>
          <p:cNvPr id="17" name="Picture 16">
            <a:extLst>
              <a:ext uri="{FF2B5EF4-FFF2-40B4-BE49-F238E27FC236}">
                <a16:creationId xmlns:a16="http://schemas.microsoft.com/office/drawing/2014/main" id="{FC1EFBAD-596F-4A7D-B588-B5D62EC1E4DA}"/>
              </a:ext>
            </a:extLst>
          </p:cNvPr>
          <p:cNvPicPr>
            <a:picLocks noChangeAspect="1"/>
          </p:cNvPicPr>
          <p:nvPr/>
        </p:nvPicPr>
        <p:blipFill>
          <a:blip r:embed="rId4"/>
          <a:stretch>
            <a:fillRect/>
          </a:stretch>
        </p:blipFill>
        <p:spPr>
          <a:xfrm>
            <a:off x="145912" y="1845667"/>
            <a:ext cx="3520445" cy="3485027"/>
          </a:xfrm>
          <a:prstGeom prst="rect">
            <a:avLst/>
          </a:prstGeom>
        </p:spPr>
      </p:pic>
      <p:sp>
        <p:nvSpPr>
          <p:cNvPr id="19" name="TextBox 18">
            <a:extLst>
              <a:ext uri="{FF2B5EF4-FFF2-40B4-BE49-F238E27FC236}">
                <a16:creationId xmlns:a16="http://schemas.microsoft.com/office/drawing/2014/main" id="{FB0D0827-DDA1-44D2-B7A1-C96444FED4F3}"/>
              </a:ext>
            </a:extLst>
          </p:cNvPr>
          <p:cNvSpPr txBox="1"/>
          <p:nvPr/>
        </p:nvSpPr>
        <p:spPr bwMode="gray">
          <a:xfrm>
            <a:off x="246185" y="5270112"/>
            <a:ext cx="4382759" cy="1200329"/>
          </a:xfrm>
          <a:prstGeom prst="rect">
            <a:avLst/>
          </a:prstGeom>
          <a:noFill/>
        </p:spPr>
        <p:txBody>
          <a:bodyPr wrap="square">
            <a:spAutoFit/>
          </a:bodyPr>
          <a:lstStyle/>
          <a:p>
            <a:pPr marL="285750" indent="-285750">
              <a:buFont typeface="Arial" panose="020B0604020202020204" pitchFamily="34" charset="0"/>
              <a:buChar char="•"/>
            </a:pPr>
            <a:r>
              <a:rPr lang="en-US" dirty="0"/>
              <a:t>System frequency characteristics</a:t>
            </a:r>
          </a:p>
          <a:p>
            <a:pPr marL="742950" lvl="1" indent="-285750">
              <a:buFont typeface="Arial" panose="020B0604020202020204" pitchFamily="34" charset="0"/>
              <a:buChar char="•"/>
            </a:pPr>
            <a:r>
              <a:rPr lang="en-US" dirty="0"/>
              <a:t>Load Px and Generation Pw</a:t>
            </a:r>
          </a:p>
          <a:p>
            <a:pPr marL="285750" indent="-285750">
              <a:buFont typeface="Arial" panose="020B0604020202020204" pitchFamily="34" charset="0"/>
              <a:buChar char="•"/>
            </a:pPr>
            <a:r>
              <a:rPr lang="en-US" dirty="0"/>
              <a:t>Redistribute Power Unbalance</a:t>
            </a:r>
          </a:p>
          <a:p>
            <a:pPr marL="285750" indent="-285750">
              <a:buFont typeface="Arial" panose="020B0604020202020204" pitchFamily="34" charset="0"/>
              <a:buChar char="•"/>
            </a:pPr>
            <a:r>
              <a:rPr lang="en-US" dirty="0"/>
              <a:t>Dynamic Power Flow Algorithm</a:t>
            </a:r>
          </a:p>
        </p:txBody>
      </p:sp>
      <p:pic>
        <p:nvPicPr>
          <p:cNvPr id="22" name="Picture 21">
            <a:extLst>
              <a:ext uri="{FF2B5EF4-FFF2-40B4-BE49-F238E27FC236}">
                <a16:creationId xmlns:a16="http://schemas.microsoft.com/office/drawing/2014/main" id="{FF6A494E-4607-4DF1-9ED4-1726D14F78EA}"/>
              </a:ext>
            </a:extLst>
          </p:cNvPr>
          <p:cNvPicPr>
            <a:picLocks noChangeAspect="1"/>
          </p:cNvPicPr>
          <p:nvPr/>
        </p:nvPicPr>
        <p:blipFill>
          <a:blip r:embed="rId5"/>
          <a:stretch>
            <a:fillRect/>
          </a:stretch>
        </p:blipFill>
        <p:spPr>
          <a:xfrm>
            <a:off x="4931672" y="4985634"/>
            <a:ext cx="1007002" cy="570159"/>
          </a:xfrm>
          <a:prstGeom prst="rect">
            <a:avLst/>
          </a:prstGeom>
        </p:spPr>
      </p:pic>
      <p:pic>
        <p:nvPicPr>
          <p:cNvPr id="24" name="Picture 23">
            <a:extLst>
              <a:ext uri="{FF2B5EF4-FFF2-40B4-BE49-F238E27FC236}">
                <a16:creationId xmlns:a16="http://schemas.microsoft.com/office/drawing/2014/main" id="{97288A21-BE74-40F5-8AC5-2795E13BF056}"/>
              </a:ext>
            </a:extLst>
          </p:cNvPr>
          <p:cNvPicPr>
            <a:picLocks noChangeAspect="1"/>
          </p:cNvPicPr>
          <p:nvPr/>
        </p:nvPicPr>
        <p:blipFill>
          <a:blip r:embed="rId6"/>
          <a:stretch>
            <a:fillRect/>
          </a:stretch>
        </p:blipFill>
        <p:spPr>
          <a:xfrm>
            <a:off x="6591673" y="4520700"/>
            <a:ext cx="1530936" cy="1108296"/>
          </a:xfrm>
          <a:prstGeom prst="rect">
            <a:avLst/>
          </a:prstGeom>
        </p:spPr>
      </p:pic>
      <p:pic>
        <p:nvPicPr>
          <p:cNvPr id="26" name="Picture 25">
            <a:extLst>
              <a:ext uri="{FF2B5EF4-FFF2-40B4-BE49-F238E27FC236}">
                <a16:creationId xmlns:a16="http://schemas.microsoft.com/office/drawing/2014/main" id="{DA715095-ABA8-43C7-A7FA-004786CDFD29}"/>
              </a:ext>
            </a:extLst>
          </p:cNvPr>
          <p:cNvPicPr>
            <a:picLocks noChangeAspect="1"/>
          </p:cNvPicPr>
          <p:nvPr/>
        </p:nvPicPr>
        <p:blipFill>
          <a:blip r:embed="rId7"/>
          <a:stretch>
            <a:fillRect/>
          </a:stretch>
        </p:blipFill>
        <p:spPr>
          <a:xfrm>
            <a:off x="4405697" y="5848442"/>
            <a:ext cx="1676400" cy="671159"/>
          </a:xfrm>
          <a:prstGeom prst="rect">
            <a:avLst/>
          </a:prstGeom>
        </p:spPr>
      </p:pic>
      <p:pic>
        <p:nvPicPr>
          <p:cNvPr id="33" name="Picture 32">
            <a:extLst>
              <a:ext uri="{FF2B5EF4-FFF2-40B4-BE49-F238E27FC236}">
                <a16:creationId xmlns:a16="http://schemas.microsoft.com/office/drawing/2014/main" id="{1E2CCEB4-E848-465F-8B06-F31451608443}"/>
              </a:ext>
            </a:extLst>
          </p:cNvPr>
          <p:cNvPicPr>
            <a:picLocks noChangeAspect="1"/>
          </p:cNvPicPr>
          <p:nvPr/>
        </p:nvPicPr>
        <p:blipFill>
          <a:blip r:embed="rId8"/>
          <a:stretch>
            <a:fillRect/>
          </a:stretch>
        </p:blipFill>
        <p:spPr>
          <a:xfrm>
            <a:off x="6505896" y="6030898"/>
            <a:ext cx="2333625" cy="503369"/>
          </a:xfrm>
          <a:prstGeom prst="rect">
            <a:avLst/>
          </a:prstGeom>
        </p:spPr>
      </p:pic>
      <p:cxnSp>
        <p:nvCxnSpPr>
          <p:cNvPr id="35" name="Straight Arrow Connector 34">
            <a:extLst>
              <a:ext uri="{FF2B5EF4-FFF2-40B4-BE49-F238E27FC236}">
                <a16:creationId xmlns:a16="http://schemas.microsoft.com/office/drawing/2014/main" id="{84716712-DC2F-4614-AA78-DD2D4BA380A3}"/>
              </a:ext>
            </a:extLst>
          </p:cNvPr>
          <p:cNvCxnSpPr>
            <a:cxnSpLocks/>
            <a:stCxn id="22" idx="3"/>
            <a:endCxn id="24" idx="1"/>
          </p:cNvCxnSpPr>
          <p:nvPr/>
        </p:nvCxnSpPr>
        <p:spPr bwMode="gray">
          <a:xfrm flipV="1">
            <a:off x="5938674" y="5074848"/>
            <a:ext cx="652999" cy="19586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DE1598E4-64A4-4314-88CC-538B43F7F4C2}"/>
              </a:ext>
            </a:extLst>
          </p:cNvPr>
          <p:cNvCxnSpPr>
            <a:cxnSpLocks/>
          </p:cNvCxnSpPr>
          <p:nvPr/>
        </p:nvCxnSpPr>
        <p:spPr bwMode="gray">
          <a:xfrm>
            <a:off x="7583153" y="5794069"/>
            <a:ext cx="0" cy="21957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5865981F-5789-48B8-95A3-9BE7BA1F4554}"/>
              </a:ext>
            </a:extLst>
          </p:cNvPr>
          <p:cNvCxnSpPr>
            <a:cxnSpLocks/>
            <a:stCxn id="33" idx="1"/>
            <a:endCxn id="26" idx="3"/>
          </p:cNvCxnSpPr>
          <p:nvPr/>
        </p:nvCxnSpPr>
        <p:spPr bwMode="gray">
          <a:xfrm flipH="1" flipV="1">
            <a:off x="6082097" y="6184022"/>
            <a:ext cx="423799" cy="9856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7DE0EDBE-0620-403A-B537-399EECDCEE96}"/>
              </a:ext>
            </a:extLst>
          </p:cNvPr>
          <p:cNvPicPr>
            <a:picLocks noChangeAspect="1"/>
          </p:cNvPicPr>
          <p:nvPr/>
        </p:nvPicPr>
        <p:blipFill>
          <a:blip r:embed="rId9"/>
          <a:stretch>
            <a:fillRect/>
          </a:stretch>
        </p:blipFill>
        <p:spPr>
          <a:xfrm>
            <a:off x="8403801" y="2657959"/>
            <a:ext cx="2984441" cy="1412483"/>
          </a:xfrm>
          <a:prstGeom prst="rect">
            <a:avLst/>
          </a:prstGeom>
        </p:spPr>
      </p:pic>
      <p:pic>
        <p:nvPicPr>
          <p:cNvPr id="53" name="Picture 52">
            <a:extLst>
              <a:ext uri="{FF2B5EF4-FFF2-40B4-BE49-F238E27FC236}">
                <a16:creationId xmlns:a16="http://schemas.microsoft.com/office/drawing/2014/main" id="{F23681EA-50A0-4BC0-A29A-2EC3F7918565}"/>
              </a:ext>
            </a:extLst>
          </p:cNvPr>
          <p:cNvPicPr>
            <a:picLocks noChangeAspect="1"/>
          </p:cNvPicPr>
          <p:nvPr/>
        </p:nvPicPr>
        <p:blipFill>
          <a:blip r:embed="rId10"/>
          <a:stretch>
            <a:fillRect/>
          </a:stretch>
        </p:blipFill>
        <p:spPr>
          <a:xfrm>
            <a:off x="8305733" y="4236660"/>
            <a:ext cx="2049178" cy="493696"/>
          </a:xfrm>
          <a:prstGeom prst="rect">
            <a:avLst/>
          </a:prstGeom>
        </p:spPr>
      </p:pic>
      <p:pic>
        <p:nvPicPr>
          <p:cNvPr id="28" name="Picture 27">
            <a:extLst>
              <a:ext uri="{FF2B5EF4-FFF2-40B4-BE49-F238E27FC236}">
                <a16:creationId xmlns:a16="http://schemas.microsoft.com/office/drawing/2014/main" id="{24421F79-B04B-4E49-87F0-CB02153AF765}"/>
              </a:ext>
            </a:extLst>
          </p:cNvPr>
          <p:cNvPicPr>
            <a:picLocks noChangeAspect="1"/>
          </p:cNvPicPr>
          <p:nvPr/>
        </p:nvPicPr>
        <p:blipFill>
          <a:blip r:embed="rId11"/>
          <a:stretch>
            <a:fillRect/>
          </a:stretch>
        </p:blipFill>
        <p:spPr>
          <a:xfrm>
            <a:off x="9822055" y="5626514"/>
            <a:ext cx="1971675" cy="768301"/>
          </a:xfrm>
          <a:prstGeom prst="rect">
            <a:avLst/>
          </a:prstGeom>
        </p:spPr>
      </p:pic>
      <p:sp>
        <p:nvSpPr>
          <p:cNvPr id="31" name="TextBox 30">
            <a:extLst>
              <a:ext uri="{FF2B5EF4-FFF2-40B4-BE49-F238E27FC236}">
                <a16:creationId xmlns:a16="http://schemas.microsoft.com/office/drawing/2014/main" id="{2A5DE3E4-8737-491F-A3C4-2FF2867806E9}"/>
              </a:ext>
            </a:extLst>
          </p:cNvPr>
          <p:cNvSpPr txBox="1"/>
          <p:nvPr/>
        </p:nvSpPr>
        <p:spPr bwMode="gray">
          <a:xfrm>
            <a:off x="9822055" y="5144765"/>
            <a:ext cx="1977835" cy="523220"/>
          </a:xfrm>
          <a:prstGeom prst="rect">
            <a:avLst/>
          </a:prstGeom>
          <a:noFill/>
        </p:spPr>
        <p:txBody>
          <a:bodyPr wrap="square">
            <a:spAutoFit/>
          </a:bodyPr>
          <a:lstStyle/>
          <a:p>
            <a:r>
              <a:rPr lang="en-US" sz="1400" dirty="0">
                <a:effectLst/>
                <a:latin typeface="Times New Roman" panose="02020603050405020304" pitchFamily="18" charset="0"/>
              </a:rPr>
              <a:t>overloaded operational time at each branch </a:t>
            </a:r>
            <a:r>
              <a:rPr lang="en-US" sz="1400" i="1" dirty="0" err="1">
                <a:effectLst/>
                <a:latin typeface="Times New Roman" panose="02020603050405020304" pitchFamily="18" charset="0"/>
              </a:rPr>
              <a:t>Bj</a:t>
            </a:r>
            <a:endParaRPr lang="en-US" sz="1400" i="1" dirty="0"/>
          </a:p>
        </p:txBody>
      </p:sp>
      <p:pic>
        <p:nvPicPr>
          <p:cNvPr id="55" name="Picture 54">
            <a:extLst>
              <a:ext uri="{FF2B5EF4-FFF2-40B4-BE49-F238E27FC236}">
                <a16:creationId xmlns:a16="http://schemas.microsoft.com/office/drawing/2014/main" id="{91D0FF32-7D05-4462-93A0-4EEF2A1F8695}"/>
              </a:ext>
            </a:extLst>
          </p:cNvPr>
          <p:cNvPicPr>
            <a:picLocks noChangeAspect="1"/>
          </p:cNvPicPr>
          <p:nvPr/>
        </p:nvPicPr>
        <p:blipFill>
          <a:blip r:embed="rId12"/>
          <a:stretch>
            <a:fillRect/>
          </a:stretch>
        </p:blipFill>
        <p:spPr>
          <a:xfrm>
            <a:off x="9949854" y="4562970"/>
            <a:ext cx="2106662" cy="513820"/>
          </a:xfrm>
          <a:prstGeom prst="rect">
            <a:avLst/>
          </a:prstGeom>
        </p:spPr>
      </p:pic>
      <p:cxnSp>
        <p:nvCxnSpPr>
          <p:cNvPr id="57" name="Connector: Elbow 56">
            <a:extLst>
              <a:ext uri="{FF2B5EF4-FFF2-40B4-BE49-F238E27FC236}">
                <a16:creationId xmlns:a16="http://schemas.microsoft.com/office/drawing/2014/main" id="{6824143C-D91A-4DC0-BCEE-69C8D94C0F20}"/>
              </a:ext>
            </a:extLst>
          </p:cNvPr>
          <p:cNvCxnSpPr>
            <a:cxnSpLocks/>
            <a:stCxn id="63" idx="3"/>
          </p:cNvCxnSpPr>
          <p:nvPr/>
        </p:nvCxnSpPr>
        <p:spPr bwMode="gray">
          <a:xfrm>
            <a:off x="11509060" y="3429000"/>
            <a:ext cx="304435" cy="1149422"/>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F4D562E-A202-4618-8140-B0D546FE04D1}"/>
              </a:ext>
            </a:extLst>
          </p:cNvPr>
          <p:cNvCxnSpPr>
            <a:cxnSpLocks/>
            <a:stCxn id="61" idx="1"/>
            <a:endCxn id="53" idx="1"/>
          </p:cNvCxnSpPr>
          <p:nvPr/>
        </p:nvCxnSpPr>
        <p:spPr bwMode="gray">
          <a:xfrm rot="10800000" flipH="1" flipV="1">
            <a:off x="8274245" y="2878688"/>
            <a:ext cx="31487" cy="1604819"/>
          </a:xfrm>
          <a:prstGeom prst="bentConnector3">
            <a:avLst>
              <a:gd name="adj1" fmla="val -72601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DFF89D-A466-4473-9DE5-7FBF41EF4743}"/>
              </a:ext>
            </a:extLst>
          </p:cNvPr>
          <p:cNvSpPr/>
          <p:nvPr/>
        </p:nvSpPr>
        <p:spPr bwMode="gray">
          <a:xfrm>
            <a:off x="8274246" y="2723024"/>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3" name="Rectangle 62">
            <a:extLst>
              <a:ext uri="{FF2B5EF4-FFF2-40B4-BE49-F238E27FC236}">
                <a16:creationId xmlns:a16="http://schemas.microsoft.com/office/drawing/2014/main" id="{1378D172-BE45-4243-9D86-C0AE2EFF5095}"/>
              </a:ext>
            </a:extLst>
          </p:cNvPr>
          <p:cNvSpPr/>
          <p:nvPr/>
        </p:nvSpPr>
        <p:spPr bwMode="gray">
          <a:xfrm>
            <a:off x="11432188" y="3273335"/>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6" name="TextBox 65">
            <a:extLst>
              <a:ext uri="{FF2B5EF4-FFF2-40B4-BE49-F238E27FC236}">
                <a16:creationId xmlns:a16="http://schemas.microsoft.com/office/drawing/2014/main" id="{4A3CE9C7-C4C7-415E-8FC7-F637D52FF032}"/>
              </a:ext>
            </a:extLst>
          </p:cNvPr>
          <p:cNvSpPr txBox="1"/>
          <p:nvPr/>
        </p:nvSpPr>
        <p:spPr bwMode="gray">
          <a:xfrm>
            <a:off x="8375600" y="4029985"/>
            <a:ext cx="3340315" cy="307777"/>
          </a:xfrm>
          <a:prstGeom prst="rect">
            <a:avLst/>
          </a:prstGeom>
          <a:noFill/>
        </p:spPr>
        <p:txBody>
          <a:bodyPr wrap="square">
            <a:spAutoFit/>
          </a:bodyPr>
          <a:lstStyle/>
          <a:p>
            <a:r>
              <a:rPr lang="en-US" sz="1400" dirty="0"/>
              <a:t>SIR expressed in  vertex degree </a:t>
            </a:r>
          </a:p>
        </p:txBody>
      </p:sp>
    </p:spTree>
    <p:extLst>
      <p:ext uri="{BB962C8B-B14F-4D97-AF65-F5344CB8AC3E}">
        <p14:creationId xmlns:p14="http://schemas.microsoft.com/office/powerpoint/2010/main" val="19950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 grpId="0"/>
      <p:bldP spid="11" grpId="0"/>
      <p:bldP spid="19" grpId="0"/>
      <p:bldP spid="31" grpId="0"/>
      <p:bldP spid="61" grpId="0" animBg="1"/>
      <p:bldP spid="63" grpId="0" animBg="1"/>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C69C90-0190-425C-8554-1261E856531A}"/>
              </a:ext>
            </a:extLst>
          </p:cNvPr>
          <p:cNvPicPr>
            <a:picLocks noChangeAspect="1"/>
          </p:cNvPicPr>
          <p:nvPr/>
        </p:nvPicPr>
        <p:blipFill>
          <a:blip r:embed="rId3"/>
          <a:stretch>
            <a:fillRect/>
          </a:stretch>
        </p:blipFill>
        <p:spPr>
          <a:xfrm>
            <a:off x="117346" y="1095665"/>
            <a:ext cx="4543761" cy="5368410"/>
          </a:xfrm>
          <a:prstGeom prst="rect">
            <a:avLst/>
          </a:prstGeom>
        </p:spPr>
      </p:pic>
      <p:sp>
        <p:nvSpPr>
          <p:cNvPr id="2" name="Title 1">
            <a:extLst>
              <a:ext uri="{FF2B5EF4-FFF2-40B4-BE49-F238E27FC236}">
                <a16:creationId xmlns:a16="http://schemas.microsoft.com/office/drawing/2014/main" id="{2ED9B971-AC4D-4C8B-8FC5-23D142F57EAE}"/>
              </a:ext>
            </a:extLst>
          </p:cNvPr>
          <p:cNvSpPr>
            <a:spLocks noGrp="1"/>
          </p:cNvSpPr>
          <p:nvPr>
            <p:ph type="title"/>
          </p:nvPr>
        </p:nvSpPr>
        <p:spPr>
          <a:xfrm>
            <a:off x="478369" y="144001"/>
            <a:ext cx="9169401" cy="555840"/>
          </a:xfrm>
        </p:spPr>
        <p:txBody>
          <a:bodyPr/>
          <a:lstStyle/>
          <a:p>
            <a:r>
              <a:rPr lang="en-US" dirty="0"/>
              <a:t>Dynamic Power Flow Algorithm</a:t>
            </a:r>
          </a:p>
        </p:txBody>
      </p:sp>
      <p:sp>
        <p:nvSpPr>
          <p:cNvPr id="4" name="Slide Number Placeholder 3">
            <a:extLst>
              <a:ext uri="{FF2B5EF4-FFF2-40B4-BE49-F238E27FC236}">
                <a16:creationId xmlns:a16="http://schemas.microsoft.com/office/drawing/2014/main" id="{8935C563-DA1B-41C8-9D44-14328B4C6CD8}"/>
              </a:ext>
            </a:extLst>
          </p:cNvPr>
          <p:cNvSpPr>
            <a:spLocks noGrp="1"/>
          </p:cNvSpPr>
          <p:nvPr>
            <p:ph type="sldNum" sz="quarter" idx="12"/>
          </p:nvPr>
        </p:nvSpPr>
        <p:spPr/>
        <p:txBody>
          <a:bodyPr/>
          <a:lstStyle/>
          <a:p>
            <a:fld id="{81561042-0DC2-4A04-AA50-F6D44EB20EBA}" type="slidenum">
              <a:rPr lang="en-US" smtClean="0"/>
              <a:t>22</a:t>
            </a:fld>
            <a:endParaRPr lang="en-US"/>
          </a:p>
        </p:txBody>
      </p:sp>
      <p:grpSp>
        <p:nvGrpSpPr>
          <p:cNvPr id="65" name="Group 64">
            <a:extLst>
              <a:ext uri="{FF2B5EF4-FFF2-40B4-BE49-F238E27FC236}">
                <a16:creationId xmlns:a16="http://schemas.microsoft.com/office/drawing/2014/main" id="{DA80F3ED-E9B2-406E-A55D-C17E657BA153}"/>
              </a:ext>
            </a:extLst>
          </p:cNvPr>
          <p:cNvGrpSpPr/>
          <p:nvPr/>
        </p:nvGrpSpPr>
        <p:grpSpPr>
          <a:xfrm>
            <a:off x="3967251" y="907518"/>
            <a:ext cx="4949644" cy="1070584"/>
            <a:chOff x="3967251" y="907518"/>
            <a:chExt cx="4949644" cy="1070584"/>
          </a:xfrm>
        </p:grpSpPr>
        <p:pic>
          <p:nvPicPr>
            <p:cNvPr id="18" name="Picture 17">
              <a:extLst>
                <a:ext uri="{FF2B5EF4-FFF2-40B4-BE49-F238E27FC236}">
                  <a16:creationId xmlns:a16="http://schemas.microsoft.com/office/drawing/2014/main" id="{162AD76A-BDB6-42CC-87FC-6B75CA875499}"/>
                </a:ext>
              </a:extLst>
            </p:cNvPr>
            <p:cNvPicPr>
              <a:picLocks noChangeAspect="1"/>
            </p:cNvPicPr>
            <p:nvPr/>
          </p:nvPicPr>
          <p:blipFill>
            <a:blip r:embed="rId4"/>
            <a:stretch>
              <a:fillRect/>
            </a:stretch>
          </p:blipFill>
          <p:spPr>
            <a:xfrm>
              <a:off x="4568955" y="907518"/>
              <a:ext cx="4347940" cy="999937"/>
            </a:xfrm>
            <a:prstGeom prst="rect">
              <a:avLst/>
            </a:prstGeom>
          </p:spPr>
        </p:pic>
        <p:cxnSp>
          <p:nvCxnSpPr>
            <p:cNvPr id="29" name="Connector: Elbow 28">
              <a:extLst>
                <a:ext uri="{FF2B5EF4-FFF2-40B4-BE49-F238E27FC236}">
                  <a16:creationId xmlns:a16="http://schemas.microsoft.com/office/drawing/2014/main" id="{7C81C517-AF85-4270-ADC7-C4C43AE4FDD6}"/>
                </a:ext>
              </a:extLst>
            </p:cNvPr>
            <p:cNvCxnSpPr>
              <a:cxnSpLocks/>
              <a:stCxn id="30" idx="3"/>
              <a:endCxn id="18" idx="1"/>
            </p:cNvCxnSpPr>
            <p:nvPr/>
          </p:nvCxnSpPr>
          <p:spPr bwMode="gray">
            <a:xfrm flipV="1">
              <a:off x="4044123" y="1407487"/>
              <a:ext cx="524832" cy="41495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37B0BEB-0377-4586-85CA-D3E149A5411D}"/>
                </a:ext>
              </a:extLst>
            </p:cNvPr>
            <p:cNvSpPr/>
            <p:nvPr/>
          </p:nvSpPr>
          <p:spPr bwMode="gray">
            <a:xfrm>
              <a:off x="3967251" y="166677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8" name="Straight Connector 47">
              <a:extLst>
                <a:ext uri="{FF2B5EF4-FFF2-40B4-BE49-F238E27FC236}">
                  <a16:creationId xmlns:a16="http://schemas.microsoft.com/office/drawing/2014/main" id="{3381AFE8-6B4B-4482-B55A-9B7C90F20A97}"/>
                </a:ext>
              </a:extLst>
            </p:cNvPr>
            <p:cNvCxnSpPr/>
            <p:nvPr/>
          </p:nvCxnSpPr>
          <p:spPr bwMode="gray">
            <a:xfrm>
              <a:off x="8559929" y="1666773"/>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F9C57C9C-32A4-45EC-B22F-06720B8F42B4}"/>
              </a:ext>
            </a:extLst>
          </p:cNvPr>
          <p:cNvGrpSpPr/>
          <p:nvPr/>
        </p:nvGrpSpPr>
        <p:grpSpPr>
          <a:xfrm>
            <a:off x="4199196" y="1978102"/>
            <a:ext cx="7992804" cy="2031870"/>
            <a:chOff x="4199196" y="1978102"/>
            <a:chExt cx="7992804" cy="2031870"/>
          </a:xfrm>
        </p:grpSpPr>
        <p:grpSp>
          <p:nvGrpSpPr>
            <p:cNvPr id="58" name="Group 57">
              <a:extLst>
                <a:ext uri="{FF2B5EF4-FFF2-40B4-BE49-F238E27FC236}">
                  <a16:creationId xmlns:a16="http://schemas.microsoft.com/office/drawing/2014/main" id="{FC5AB4EF-866E-41A9-87B1-9CE2BDA37B86}"/>
                </a:ext>
              </a:extLst>
            </p:cNvPr>
            <p:cNvGrpSpPr/>
            <p:nvPr/>
          </p:nvGrpSpPr>
          <p:grpSpPr>
            <a:xfrm>
              <a:off x="4199196" y="1978102"/>
              <a:ext cx="7992804" cy="2031870"/>
              <a:chOff x="4199196" y="1978102"/>
              <a:chExt cx="7992804" cy="2031870"/>
            </a:xfrm>
          </p:grpSpPr>
          <p:sp>
            <p:nvSpPr>
              <p:cNvPr id="28" name="Rectangle 27">
                <a:extLst>
                  <a:ext uri="{FF2B5EF4-FFF2-40B4-BE49-F238E27FC236}">
                    <a16:creationId xmlns:a16="http://schemas.microsoft.com/office/drawing/2014/main" id="{1A11C8A0-8BAA-4D1E-A877-2ED5F2BF97CE}"/>
                  </a:ext>
                </a:extLst>
              </p:cNvPr>
              <p:cNvSpPr/>
              <p:nvPr/>
            </p:nvSpPr>
            <p:spPr bwMode="gray">
              <a:xfrm>
                <a:off x="6520329" y="1978102"/>
                <a:ext cx="5671671" cy="20318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4" name="Picture 13">
                <a:extLst>
                  <a:ext uri="{FF2B5EF4-FFF2-40B4-BE49-F238E27FC236}">
                    <a16:creationId xmlns:a16="http://schemas.microsoft.com/office/drawing/2014/main" id="{C748C5F7-0A2B-48DB-989C-5D43615D4237}"/>
                  </a:ext>
                </a:extLst>
              </p:cNvPr>
              <p:cNvPicPr>
                <a:picLocks noChangeAspect="1"/>
              </p:cNvPicPr>
              <p:nvPr/>
            </p:nvPicPr>
            <p:blipFill>
              <a:blip r:embed="rId5"/>
              <a:stretch>
                <a:fillRect/>
              </a:stretch>
            </p:blipFill>
            <p:spPr>
              <a:xfrm>
                <a:off x="6874003" y="2935717"/>
                <a:ext cx="4962525" cy="990600"/>
              </a:xfrm>
              <a:prstGeom prst="rect">
                <a:avLst/>
              </a:prstGeom>
            </p:spPr>
          </p:pic>
          <p:pic>
            <p:nvPicPr>
              <p:cNvPr id="16" name="Picture 15">
                <a:extLst>
                  <a:ext uri="{FF2B5EF4-FFF2-40B4-BE49-F238E27FC236}">
                    <a16:creationId xmlns:a16="http://schemas.microsoft.com/office/drawing/2014/main" id="{2A2CA327-80D1-4375-AB8F-93A17D19C9D1}"/>
                  </a:ext>
                </a:extLst>
              </p:cNvPr>
              <p:cNvPicPr>
                <a:picLocks noChangeAspect="1"/>
              </p:cNvPicPr>
              <p:nvPr/>
            </p:nvPicPr>
            <p:blipFill>
              <a:blip r:embed="rId6"/>
              <a:stretch>
                <a:fillRect/>
              </a:stretch>
            </p:blipFill>
            <p:spPr>
              <a:xfrm>
                <a:off x="6872941" y="2067588"/>
                <a:ext cx="4949300" cy="904875"/>
              </a:xfrm>
              <a:prstGeom prst="rect">
                <a:avLst/>
              </a:prstGeom>
            </p:spPr>
          </p:pic>
          <p:cxnSp>
            <p:nvCxnSpPr>
              <p:cNvPr id="32" name="Connector: Elbow 31">
                <a:extLst>
                  <a:ext uri="{FF2B5EF4-FFF2-40B4-BE49-F238E27FC236}">
                    <a16:creationId xmlns:a16="http://schemas.microsoft.com/office/drawing/2014/main" id="{69401944-352C-4E0B-B92E-324BBCA24359}"/>
                  </a:ext>
                </a:extLst>
              </p:cNvPr>
              <p:cNvCxnSpPr>
                <a:cxnSpLocks/>
                <a:stCxn id="33" idx="3"/>
                <a:endCxn id="28" idx="1"/>
              </p:cNvCxnSpPr>
              <p:nvPr/>
            </p:nvCxnSpPr>
            <p:spPr bwMode="gray">
              <a:xfrm>
                <a:off x="4276068" y="2994037"/>
                <a:ext cx="2244261" cy="1270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96E3B-B1EA-4CAF-99B7-095D6EAD2E2A}"/>
                  </a:ext>
                </a:extLst>
              </p:cNvPr>
              <p:cNvSpPr/>
              <p:nvPr/>
            </p:nvSpPr>
            <p:spPr bwMode="gray">
              <a:xfrm>
                <a:off x="4199196" y="2838372"/>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49" name="Straight Connector 48">
              <a:extLst>
                <a:ext uri="{FF2B5EF4-FFF2-40B4-BE49-F238E27FC236}">
                  <a16:creationId xmlns:a16="http://schemas.microsoft.com/office/drawing/2014/main" id="{2FFA003E-8540-47A8-92C2-D6CE54FCCF3F}"/>
                </a:ext>
              </a:extLst>
            </p:cNvPr>
            <p:cNvCxnSpPr/>
            <p:nvPr/>
          </p:nvCxnSpPr>
          <p:spPr bwMode="gray">
            <a:xfrm>
              <a:off x="11460512" y="2924736"/>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B9557B4-F38F-4886-A939-B432892C0A6F}"/>
                </a:ext>
              </a:extLst>
            </p:cNvPr>
            <p:cNvCxnSpPr/>
            <p:nvPr/>
          </p:nvCxnSpPr>
          <p:spPr bwMode="gray">
            <a:xfrm>
              <a:off x="11459957" y="3845474"/>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0E36F582-DA67-45A4-8209-544206B166E9}"/>
              </a:ext>
            </a:extLst>
          </p:cNvPr>
          <p:cNvGrpSpPr/>
          <p:nvPr/>
        </p:nvGrpSpPr>
        <p:grpSpPr>
          <a:xfrm>
            <a:off x="4467822" y="3708299"/>
            <a:ext cx="6327709" cy="1898141"/>
            <a:chOff x="4467822" y="3708299"/>
            <a:chExt cx="6327709" cy="1898141"/>
          </a:xfrm>
        </p:grpSpPr>
        <p:pic>
          <p:nvPicPr>
            <p:cNvPr id="20" name="Picture 19">
              <a:extLst>
                <a:ext uri="{FF2B5EF4-FFF2-40B4-BE49-F238E27FC236}">
                  <a16:creationId xmlns:a16="http://schemas.microsoft.com/office/drawing/2014/main" id="{9A250137-4319-42C6-A824-BDA1A9D641BC}"/>
                </a:ext>
              </a:extLst>
            </p:cNvPr>
            <p:cNvPicPr>
              <a:picLocks noChangeAspect="1"/>
            </p:cNvPicPr>
            <p:nvPr/>
          </p:nvPicPr>
          <p:blipFill>
            <a:blip r:embed="rId7"/>
            <a:stretch>
              <a:fillRect/>
            </a:stretch>
          </p:blipFill>
          <p:spPr>
            <a:xfrm>
              <a:off x="5785381" y="4006240"/>
              <a:ext cx="5010150" cy="1600200"/>
            </a:xfrm>
            <a:prstGeom prst="rect">
              <a:avLst/>
            </a:prstGeom>
          </p:spPr>
        </p:pic>
        <p:cxnSp>
          <p:nvCxnSpPr>
            <p:cNvPr id="35" name="Connector: Elbow 34">
              <a:extLst>
                <a:ext uri="{FF2B5EF4-FFF2-40B4-BE49-F238E27FC236}">
                  <a16:creationId xmlns:a16="http://schemas.microsoft.com/office/drawing/2014/main" id="{035D64BB-FBD9-40D6-B185-18FA4A5C5E58}"/>
                </a:ext>
              </a:extLst>
            </p:cNvPr>
            <p:cNvCxnSpPr>
              <a:cxnSpLocks/>
              <a:stCxn id="36" idx="3"/>
              <a:endCxn id="20" idx="1"/>
            </p:cNvCxnSpPr>
            <p:nvPr/>
          </p:nvCxnSpPr>
          <p:spPr bwMode="gray">
            <a:xfrm>
              <a:off x="4544694" y="3863964"/>
              <a:ext cx="1240687" cy="942376"/>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D77DB1D-FEB0-4D8F-9197-80BA037F81E4}"/>
                </a:ext>
              </a:extLst>
            </p:cNvPr>
            <p:cNvSpPr/>
            <p:nvPr/>
          </p:nvSpPr>
          <p:spPr bwMode="gray">
            <a:xfrm>
              <a:off x="4467822" y="3708299"/>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1" name="Straight Connector 50">
              <a:extLst>
                <a:ext uri="{FF2B5EF4-FFF2-40B4-BE49-F238E27FC236}">
                  <a16:creationId xmlns:a16="http://schemas.microsoft.com/office/drawing/2014/main" id="{EFD03EBC-DA02-4F2F-AA5E-4B380263C368}"/>
                </a:ext>
              </a:extLst>
            </p:cNvPr>
            <p:cNvCxnSpPr/>
            <p:nvPr/>
          </p:nvCxnSpPr>
          <p:spPr bwMode="gray">
            <a:xfrm>
              <a:off x="10356913" y="545519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613F2C45-3B35-4036-967F-89B75A383317}"/>
              </a:ext>
            </a:extLst>
          </p:cNvPr>
          <p:cNvGrpSpPr/>
          <p:nvPr/>
        </p:nvGrpSpPr>
        <p:grpSpPr>
          <a:xfrm>
            <a:off x="4045452" y="5588500"/>
            <a:ext cx="8146548" cy="1205875"/>
            <a:chOff x="4045452" y="5588500"/>
            <a:chExt cx="8146548" cy="1205875"/>
          </a:xfrm>
        </p:grpSpPr>
        <p:sp>
          <p:nvSpPr>
            <p:cNvPr id="27" name="Rectangle 26">
              <a:extLst>
                <a:ext uri="{FF2B5EF4-FFF2-40B4-BE49-F238E27FC236}">
                  <a16:creationId xmlns:a16="http://schemas.microsoft.com/office/drawing/2014/main" id="{B1F35F74-B214-476B-BDDE-20FF94739229}"/>
                </a:ext>
              </a:extLst>
            </p:cNvPr>
            <p:cNvSpPr/>
            <p:nvPr/>
          </p:nvSpPr>
          <p:spPr bwMode="gray">
            <a:xfrm>
              <a:off x="4506259" y="5588500"/>
              <a:ext cx="7685741" cy="12058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nvGrpSpPr>
            <p:cNvPr id="62" name="Group 61">
              <a:extLst>
                <a:ext uri="{FF2B5EF4-FFF2-40B4-BE49-F238E27FC236}">
                  <a16:creationId xmlns:a16="http://schemas.microsoft.com/office/drawing/2014/main" id="{394A7628-B82D-4B67-B245-FF1A4F755C5F}"/>
                </a:ext>
              </a:extLst>
            </p:cNvPr>
            <p:cNvGrpSpPr/>
            <p:nvPr/>
          </p:nvGrpSpPr>
          <p:grpSpPr>
            <a:xfrm>
              <a:off x="4045452" y="5677087"/>
              <a:ext cx="8068824" cy="1028700"/>
              <a:chOff x="4045452" y="5677087"/>
              <a:chExt cx="8068824" cy="1028700"/>
            </a:xfrm>
          </p:grpSpPr>
          <p:pic>
            <p:nvPicPr>
              <p:cNvPr id="24" name="Picture 23">
                <a:extLst>
                  <a:ext uri="{FF2B5EF4-FFF2-40B4-BE49-F238E27FC236}">
                    <a16:creationId xmlns:a16="http://schemas.microsoft.com/office/drawing/2014/main" id="{5D01C9F4-7F09-4258-8BCD-9A63730C5543}"/>
                  </a:ext>
                </a:extLst>
              </p:cNvPr>
              <p:cNvPicPr>
                <a:picLocks noChangeAspect="1"/>
              </p:cNvPicPr>
              <p:nvPr/>
            </p:nvPicPr>
            <p:blipFill>
              <a:blip r:embed="rId8"/>
              <a:stretch>
                <a:fillRect/>
              </a:stretch>
            </p:blipFill>
            <p:spPr>
              <a:xfrm>
                <a:off x="4568954" y="5677087"/>
                <a:ext cx="3990975" cy="1028700"/>
              </a:xfrm>
              <a:prstGeom prst="rect">
                <a:avLst/>
              </a:prstGeom>
            </p:spPr>
          </p:pic>
          <p:pic>
            <p:nvPicPr>
              <p:cNvPr id="26" name="Picture 25">
                <a:extLst>
                  <a:ext uri="{FF2B5EF4-FFF2-40B4-BE49-F238E27FC236}">
                    <a16:creationId xmlns:a16="http://schemas.microsoft.com/office/drawing/2014/main" id="{858A549B-6D37-4F40-9FE6-DCB66E7FB0B5}"/>
                  </a:ext>
                </a:extLst>
              </p:cNvPr>
              <p:cNvPicPr>
                <a:picLocks noChangeAspect="1"/>
              </p:cNvPicPr>
              <p:nvPr/>
            </p:nvPicPr>
            <p:blipFill>
              <a:blip r:embed="rId9"/>
              <a:stretch>
                <a:fillRect/>
              </a:stretch>
            </p:blipFill>
            <p:spPr>
              <a:xfrm>
                <a:off x="8599551" y="5902899"/>
                <a:ext cx="3514725" cy="638175"/>
              </a:xfrm>
              <a:prstGeom prst="rect">
                <a:avLst/>
              </a:prstGeom>
            </p:spPr>
          </p:pic>
          <p:cxnSp>
            <p:nvCxnSpPr>
              <p:cNvPr id="38" name="Connector: Elbow 37">
                <a:extLst>
                  <a:ext uri="{FF2B5EF4-FFF2-40B4-BE49-F238E27FC236}">
                    <a16:creationId xmlns:a16="http://schemas.microsoft.com/office/drawing/2014/main" id="{D1D5F5FF-2299-4C15-A144-9E8BB65D211B}"/>
                  </a:ext>
                </a:extLst>
              </p:cNvPr>
              <p:cNvCxnSpPr>
                <a:cxnSpLocks/>
                <a:stCxn id="39" idx="3"/>
                <a:endCxn id="27" idx="1"/>
              </p:cNvCxnSpPr>
              <p:nvPr/>
            </p:nvCxnSpPr>
            <p:spPr bwMode="gray">
              <a:xfrm>
                <a:off x="4122324" y="6064348"/>
                <a:ext cx="383935" cy="12709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5509AF-58F0-4A24-AA3F-D0028DB64AEB}"/>
                  </a:ext>
                </a:extLst>
              </p:cNvPr>
              <p:cNvSpPr/>
              <p:nvPr/>
            </p:nvSpPr>
            <p:spPr bwMode="gray">
              <a:xfrm>
                <a:off x="4045452" y="590868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2" name="Straight Connector 51">
                <a:extLst>
                  <a:ext uri="{FF2B5EF4-FFF2-40B4-BE49-F238E27FC236}">
                    <a16:creationId xmlns:a16="http://schemas.microsoft.com/office/drawing/2014/main" id="{2353BBF1-62AC-4ED0-A27D-B5EA5D2296B3}"/>
                  </a:ext>
                </a:extLst>
              </p:cNvPr>
              <p:cNvCxnSpPr/>
              <p:nvPr/>
            </p:nvCxnSpPr>
            <p:spPr bwMode="gray">
              <a:xfrm>
                <a:off x="8202963" y="6541074"/>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ED595B-F29A-4E25-A6D7-CE633EE15730}"/>
                  </a:ext>
                </a:extLst>
              </p:cNvPr>
              <p:cNvCxnSpPr/>
              <p:nvPr/>
            </p:nvCxnSpPr>
            <p:spPr bwMode="gray">
              <a:xfrm>
                <a:off x="11757310" y="634104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3B60E53E-8B32-4B73-A99D-008A49055D47}"/>
              </a:ext>
            </a:extLst>
          </p:cNvPr>
          <p:cNvCxnSpPr>
            <a:cxnSpLocks/>
          </p:cNvCxnSpPr>
          <p:nvPr/>
        </p:nvCxnSpPr>
        <p:spPr bwMode="gray">
          <a:xfrm>
            <a:off x="668688" y="1614962"/>
            <a:ext cx="3298563"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D59D6F7-1DFC-4AC9-8E0F-DD76D239FC2C}"/>
              </a:ext>
            </a:extLst>
          </p:cNvPr>
          <p:cNvSpPr txBox="1"/>
          <p:nvPr/>
        </p:nvSpPr>
        <p:spPr bwMode="gray">
          <a:xfrm>
            <a:off x="94223" y="6549904"/>
            <a:ext cx="2439427" cy="2444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a:t>
            </a:r>
          </a:p>
        </p:txBody>
      </p:sp>
    </p:spTree>
    <p:extLst>
      <p:ext uri="{BB962C8B-B14F-4D97-AF65-F5344CB8AC3E}">
        <p14:creationId xmlns:p14="http://schemas.microsoft.com/office/powerpoint/2010/main" val="34317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6C1A-DF6E-44D8-8DB2-384299A79319}"/>
              </a:ext>
            </a:extLst>
          </p:cNvPr>
          <p:cNvSpPr>
            <a:spLocks noGrp="1"/>
          </p:cNvSpPr>
          <p:nvPr>
            <p:ph type="title"/>
          </p:nvPr>
        </p:nvSpPr>
        <p:spPr/>
        <p:txBody>
          <a:bodyPr/>
          <a:lstStyle/>
          <a:p>
            <a:r>
              <a:rPr lang="en-US" dirty="0"/>
              <a:t>Robustness to Time Delays</a:t>
            </a:r>
          </a:p>
        </p:txBody>
      </p:sp>
      <p:sp>
        <p:nvSpPr>
          <p:cNvPr id="3" name="Content Placeholder 2">
            <a:extLst>
              <a:ext uri="{FF2B5EF4-FFF2-40B4-BE49-F238E27FC236}">
                <a16:creationId xmlns:a16="http://schemas.microsoft.com/office/drawing/2014/main" id="{C53441BC-8915-428B-821F-117F067171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10B50-82EC-4330-B3CB-9C5052C2B0F0}"/>
              </a:ext>
            </a:extLst>
          </p:cNvPr>
          <p:cNvSpPr>
            <a:spLocks noGrp="1"/>
          </p:cNvSpPr>
          <p:nvPr>
            <p:ph type="sldNum" sz="quarter" idx="12"/>
          </p:nvPr>
        </p:nvSpPr>
        <p:spPr/>
        <p:txBody>
          <a:bodyPr/>
          <a:lstStyle/>
          <a:p>
            <a:fld id="{81561042-0DC2-4A04-AA50-F6D44EB20EBA}" type="slidenum">
              <a:rPr lang="en-US" smtClean="0"/>
              <a:t>23</a:t>
            </a:fld>
            <a:endParaRPr lang="en-US"/>
          </a:p>
        </p:txBody>
      </p:sp>
      <p:pic>
        <p:nvPicPr>
          <p:cNvPr id="6" name="Picture 5">
            <a:extLst>
              <a:ext uri="{FF2B5EF4-FFF2-40B4-BE49-F238E27FC236}">
                <a16:creationId xmlns:a16="http://schemas.microsoft.com/office/drawing/2014/main" id="{7EB0FC48-6170-4D13-BC8B-7919A5AC53CB}"/>
              </a:ext>
            </a:extLst>
          </p:cNvPr>
          <p:cNvPicPr>
            <a:picLocks noChangeAspect="1"/>
          </p:cNvPicPr>
          <p:nvPr/>
        </p:nvPicPr>
        <p:blipFill>
          <a:blip r:embed="rId3"/>
          <a:stretch>
            <a:fillRect/>
          </a:stretch>
        </p:blipFill>
        <p:spPr>
          <a:xfrm>
            <a:off x="1636834" y="1813780"/>
            <a:ext cx="8496300" cy="4543425"/>
          </a:xfrm>
          <a:prstGeom prst="rect">
            <a:avLst/>
          </a:prstGeom>
        </p:spPr>
      </p:pic>
    </p:spTree>
    <p:extLst>
      <p:ext uri="{BB962C8B-B14F-4D97-AF65-F5344CB8AC3E}">
        <p14:creationId xmlns:p14="http://schemas.microsoft.com/office/powerpoint/2010/main" val="238122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6202-0E2A-46D6-B2AA-7255DD41C997}"/>
              </a:ext>
            </a:extLst>
          </p:cNvPr>
          <p:cNvSpPr>
            <a:spLocks noGrp="1"/>
          </p:cNvSpPr>
          <p:nvPr>
            <p:ph type="title"/>
          </p:nvPr>
        </p:nvSpPr>
        <p:spPr/>
        <p:txBody>
          <a:bodyPr/>
          <a:lstStyle/>
          <a:p>
            <a:r>
              <a:rPr lang="en-US" dirty="0"/>
              <a:t>Topics (to be done)</a:t>
            </a:r>
          </a:p>
        </p:txBody>
      </p:sp>
      <p:sp>
        <p:nvSpPr>
          <p:cNvPr id="3" name="Content Placeholder 2">
            <a:extLst>
              <a:ext uri="{FF2B5EF4-FFF2-40B4-BE49-F238E27FC236}">
                <a16:creationId xmlns:a16="http://schemas.microsoft.com/office/drawing/2014/main" id="{5BA96090-D852-4D01-B828-3010491EFCEB}"/>
              </a:ext>
            </a:extLst>
          </p:cNvPr>
          <p:cNvSpPr>
            <a:spLocks noGrp="1"/>
          </p:cNvSpPr>
          <p:nvPr>
            <p:ph idx="1"/>
          </p:nvPr>
        </p:nvSpPr>
        <p:spPr>
          <a:xfrm>
            <a:off x="478369" y="1213308"/>
            <a:ext cx="11473384" cy="4797724"/>
          </a:xfrm>
        </p:spPr>
        <p:txBody>
          <a:bodyPr/>
          <a:lstStyle/>
          <a:p>
            <a:pPr marL="457200" indent="-457200">
              <a:buAutoNum type="arabicPeriod"/>
            </a:pPr>
            <a:r>
              <a:rPr lang="en-US" dirty="0"/>
              <a:t>Network Cascades Phenomena</a:t>
            </a:r>
          </a:p>
          <a:p>
            <a:pPr marL="698494" lvl="1" indent="-457200">
              <a:buFont typeface="+mj-lt"/>
              <a:buAutoNum type="alphaLcPeriod"/>
            </a:pPr>
            <a:r>
              <a:rPr lang="en-US" dirty="0"/>
              <a:t>Decision-Based Models (Technology adoption and Rumor spread)</a:t>
            </a:r>
          </a:p>
          <a:p>
            <a:pPr marL="698494" lvl="1" indent="-457200">
              <a:buAutoNum type="alphaLcPeriod"/>
            </a:pPr>
            <a:r>
              <a:rPr lang="en-US" dirty="0"/>
              <a:t>Probabilistic Models </a:t>
            </a:r>
          </a:p>
          <a:p>
            <a:pPr marL="937188" lvl="2" indent="-457200"/>
            <a:r>
              <a:rPr lang="en-US" dirty="0"/>
              <a:t>Greedy and Sketch approaches</a:t>
            </a:r>
          </a:p>
          <a:p>
            <a:pPr marL="937188" lvl="2" indent="-457200"/>
            <a:r>
              <a:rPr lang="en-US" dirty="0"/>
              <a:t>Influence maximization and </a:t>
            </a:r>
            <a:r>
              <a:rPr lang="en-US" dirty="0" err="1"/>
              <a:t>Submodularity</a:t>
            </a:r>
            <a:endParaRPr lang="en-US" dirty="0"/>
          </a:p>
          <a:p>
            <a:pPr marL="457200" indent="-457200">
              <a:buAutoNum type="arabicPeriod"/>
            </a:pPr>
            <a:r>
              <a:rPr lang="en-US" dirty="0"/>
              <a:t>Outbreak detection and intervention</a:t>
            </a:r>
          </a:p>
          <a:p>
            <a:pPr marL="937188" lvl="2" indent="-457200"/>
            <a:r>
              <a:rPr lang="en-US" dirty="0"/>
              <a:t>Greedy and Sketch approaches to</a:t>
            </a:r>
          </a:p>
          <a:p>
            <a:pPr marL="1174733" lvl="3" indent="-457200"/>
            <a:r>
              <a:rPr lang="en-US" dirty="0"/>
              <a:t>Minimize time to detection</a:t>
            </a:r>
          </a:p>
          <a:p>
            <a:pPr marL="1174733" lvl="3" indent="-457200"/>
            <a:r>
              <a:rPr lang="en-US" dirty="0"/>
              <a:t>Maximize the number of detected outbreaks</a:t>
            </a:r>
          </a:p>
          <a:p>
            <a:pPr marL="1174733" lvl="3" indent="-457200"/>
            <a:r>
              <a:rPr lang="en-US" dirty="0"/>
              <a:t>Minimize the number of affected node</a:t>
            </a:r>
          </a:p>
          <a:p>
            <a:pPr marL="457200" indent="-457200">
              <a:buFont typeface="+mj-lt"/>
              <a:buAutoNum type="arabicPeriod"/>
            </a:pPr>
            <a:r>
              <a:rPr lang="en-US" dirty="0"/>
              <a:t>Contagion as Feedback-Control of Dynamical System</a:t>
            </a:r>
          </a:p>
        </p:txBody>
      </p:sp>
      <p:sp>
        <p:nvSpPr>
          <p:cNvPr id="4" name="Slide Number Placeholder 3">
            <a:extLst>
              <a:ext uri="{FF2B5EF4-FFF2-40B4-BE49-F238E27FC236}">
                <a16:creationId xmlns:a16="http://schemas.microsoft.com/office/drawing/2014/main" id="{581FA166-8A26-4896-976C-D8A73803C071}"/>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184858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FA61-A6D2-49EA-8B75-7C99E22CECD6}"/>
              </a:ext>
            </a:extLst>
          </p:cNvPr>
          <p:cNvSpPr>
            <a:spLocks noGrp="1"/>
          </p:cNvSpPr>
          <p:nvPr>
            <p:ph type="title"/>
          </p:nvPr>
        </p:nvSpPr>
        <p:spPr/>
        <p:txBody>
          <a:bodyPr/>
          <a:lstStyle/>
          <a:p>
            <a:r>
              <a:rPr lang="en-US" dirty="0"/>
              <a:t>Propagation as Decision Making </a:t>
            </a:r>
          </a:p>
        </p:txBody>
      </p:sp>
      <p:sp>
        <p:nvSpPr>
          <p:cNvPr id="3" name="Content Placeholder 2">
            <a:extLst>
              <a:ext uri="{FF2B5EF4-FFF2-40B4-BE49-F238E27FC236}">
                <a16:creationId xmlns:a16="http://schemas.microsoft.com/office/drawing/2014/main" id="{4F5E48F1-E5DE-4B28-968F-BB360E694D0B}"/>
              </a:ext>
            </a:extLst>
          </p:cNvPr>
          <p:cNvSpPr>
            <a:spLocks noGrp="1"/>
          </p:cNvSpPr>
          <p:nvPr>
            <p:ph idx="1"/>
          </p:nvPr>
        </p:nvSpPr>
        <p:spPr>
          <a:xfrm>
            <a:off x="478369" y="1213308"/>
            <a:ext cx="11473384" cy="2348335"/>
          </a:xfrm>
        </p:spPr>
        <p:txBody>
          <a:bodyPr/>
          <a:lstStyle/>
          <a:p>
            <a:pPr marL="342900" indent="-342900">
              <a:buFont typeface="Arial" panose="020B0604020202020204" pitchFamily="34" charset="0"/>
              <a:buChar char="•"/>
            </a:pPr>
            <a:r>
              <a:rPr lang="en-US" dirty="0"/>
              <a:t>Each person can adopt technology that maximizes its </a:t>
            </a:r>
            <a:r>
              <a:rPr lang="en-US" u="sng" dirty="0"/>
              <a:t>utility</a:t>
            </a:r>
            <a:r>
              <a:rPr lang="en-US" dirty="0"/>
              <a:t>. </a:t>
            </a:r>
          </a:p>
          <a:p>
            <a:pPr marL="342900" indent="-342900">
              <a:buFont typeface="Arial" panose="020B0604020202020204" pitchFamily="34" charset="0"/>
              <a:buChar char="•"/>
            </a:pPr>
            <a:r>
              <a:rPr lang="en-US" dirty="0"/>
              <a:t>The benefit is based on how many of the neighbors adopted the same technology in t-1</a:t>
            </a:r>
          </a:p>
          <a:p>
            <a:pPr marL="342900" indent="-342900">
              <a:buFont typeface="Arial" panose="020B0604020202020204" pitchFamily="34" charset="0"/>
              <a:buChar char="•"/>
            </a:pPr>
            <a:r>
              <a:rPr lang="en-US" dirty="0"/>
              <a:t>For instance, if a node obtains a </a:t>
            </a:r>
            <a:r>
              <a:rPr lang="en-US" u="sng" dirty="0"/>
              <a:t>utility</a:t>
            </a:r>
            <a:r>
              <a:rPr lang="en-US" dirty="0"/>
              <a:t> of “a” if the node adopts the technology A shared with a neighbor node.</a:t>
            </a:r>
          </a:p>
          <a:p>
            <a:r>
              <a:rPr lang="en-US" u="sng" dirty="0"/>
              <a:t>Example:</a:t>
            </a:r>
            <a:r>
              <a:rPr lang="en-US" dirty="0"/>
              <a:t> Technology adoption options are A, B, or AB. In the case of adopting AB, there is a cost “c”. Assuming that every node start with B, below is a possible intermediate state.</a:t>
            </a:r>
          </a:p>
        </p:txBody>
      </p:sp>
      <p:sp>
        <p:nvSpPr>
          <p:cNvPr id="4" name="Slide Number Placeholder 3">
            <a:extLst>
              <a:ext uri="{FF2B5EF4-FFF2-40B4-BE49-F238E27FC236}">
                <a16:creationId xmlns:a16="http://schemas.microsoft.com/office/drawing/2014/main" id="{CAE58CB7-66A4-4625-9124-795E8E5A359F}"/>
              </a:ext>
            </a:extLst>
          </p:cNvPr>
          <p:cNvSpPr>
            <a:spLocks noGrp="1"/>
          </p:cNvSpPr>
          <p:nvPr>
            <p:ph type="sldNum" sz="quarter" idx="12"/>
          </p:nvPr>
        </p:nvSpPr>
        <p:spPr/>
        <p:txBody>
          <a:bodyPr/>
          <a:lstStyle/>
          <a:p>
            <a:fld id="{81561042-0DC2-4A04-AA50-F6D44EB20EBA}" type="slidenum">
              <a:rPr lang="en-US" smtClean="0"/>
              <a:t>4</a:t>
            </a:fld>
            <a:endParaRPr lang="en-US"/>
          </a:p>
        </p:txBody>
      </p:sp>
      <p:sp>
        <p:nvSpPr>
          <p:cNvPr id="5" name="Oval 4">
            <a:extLst>
              <a:ext uri="{FF2B5EF4-FFF2-40B4-BE49-F238E27FC236}">
                <a16:creationId xmlns:a16="http://schemas.microsoft.com/office/drawing/2014/main" id="{8BDA424E-88D8-4608-90DC-2A3FBB008548}"/>
              </a:ext>
            </a:extLst>
          </p:cNvPr>
          <p:cNvSpPr/>
          <p:nvPr/>
        </p:nvSpPr>
        <p:spPr bwMode="gray">
          <a:xfrm>
            <a:off x="1037533"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9" name="Oval 8">
            <a:extLst>
              <a:ext uri="{FF2B5EF4-FFF2-40B4-BE49-F238E27FC236}">
                <a16:creationId xmlns:a16="http://schemas.microsoft.com/office/drawing/2014/main" id="{AC198045-2A64-4141-AE3C-C4DD4B4642CC}"/>
              </a:ext>
            </a:extLst>
          </p:cNvPr>
          <p:cNvSpPr/>
          <p:nvPr/>
        </p:nvSpPr>
        <p:spPr bwMode="gray">
          <a:xfrm>
            <a:off x="3283148"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10" name="Oval 9">
            <a:extLst>
              <a:ext uri="{FF2B5EF4-FFF2-40B4-BE49-F238E27FC236}">
                <a16:creationId xmlns:a16="http://schemas.microsoft.com/office/drawing/2014/main" id="{8E200DEB-182E-4305-9B51-3798C80A668F}"/>
              </a:ext>
            </a:extLst>
          </p:cNvPr>
          <p:cNvSpPr/>
          <p:nvPr/>
        </p:nvSpPr>
        <p:spPr bwMode="gray">
          <a:xfrm>
            <a:off x="5528763"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1" name="Oval 10">
            <a:extLst>
              <a:ext uri="{FF2B5EF4-FFF2-40B4-BE49-F238E27FC236}">
                <a16:creationId xmlns:a16="http://schemas.microsoft.com/office/drawing/2014/main" id="{5A16D0FE-2FBF-43C5-B7F2-D99B2D16944D}"/>
              </a:ext>
            </a:extLst>
          </p:cNvPr>
          <p:cNvSpPr/>
          <p:nvPr/>
        </p:nvSpPr>
        <p:spPr bwMode="gray">
          <a:xfrm>
            <a:off x="7774378"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2" name="Oval 11">
            <a:extLst>
              <a:ext uri="{FF2B5EF4-FFF2-40B4-BE49-F238E27FC236}">
                <a16:creationId xmlns:a16="http://schemas.microsoft.com/office/drawing/2014/main" id="{2B5B69C4-39D0-437B-89C8-49B0FCBB53AD}"/>
              </a:ext>
            </a:extLst>
          </p:cNvPr>
          <p:cNvSpPr/>
          <p:nvPr/>
        </p:nvSpPr>
        <p:spPr bwMode="gray">
          <a:xfrm>
            <a:off x="10019994" y="449482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3" name="Straight Connector 12">
            <a:extLst>
              <a:ext uri="{FF2B5EF4-FFF2-40B4-BE49-F238E27FC236}">
                <a16:creationId xmlns:a16="http://schemas.microsoft.com/office/drawing/2014/main" id="{49E96C36-085F-4ED1-A320-DA6208FCA58C}"/>
              </a:ext>
            </a:extLst>
          </p:cNvPr>
          <p:cNvCxnSpPr>
            <a:stCxn id="5" idx="6"/>
            <a:endCxn id="9" idx="2"/>
          </p:cNvCxnSpPr>
          <p:nvPr/>
        </p:nvCxnSpPr>
        <p:spPr bwMode="gray">
          <a:xfrm>
            <a:off x="186049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6249549-994E-43BC-87C2-39A1D7391AFB}"/>
              </a:ext>
            </a:extLst>
          </p:cNvPr>
          <p:cNvCxnSpPr>
            <a:cxnSpLocks/>
            <a:stCxn id="9" idx="6"/>
            <a:endCxn id="10" idx="2"/>
          </p:cNvCxnSpPr>
          <p:nvPr/>
        </p:nvCxnSpPr>
        <p:spPr bwMode="gray">
          <a:xfrm>
            <a:off x="4106108"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C66C2E-58BD-4A39-9927-96BC115F718B}"/>
              </a:ext>
            </a:extLst>
          </p:cNvPr>
          <p:cNvCxnSpPr>
            <a:cxnSpLocks/>
            <a:stCxn id="10" idx="6"/>
            <a:endCxn id="11" idx="2"/>
          </p:cNvCxnSpPr>
          <p:nvPr/>
        </p:nvCxnSpPr>
        <p:spPr bwMode="gray">
          <a:xfrm>
            <a:off x="635172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BF6F521-3927-44E6-B871-DF084B09A855}"/>
              </a:ext>
            </a:extLst>
          </p:cNvPr>
          <p:cNvCxnSpPr>
            <a:cxnSpLocks/>
            <a:stCxn id="11" idx="6"/>
            <a:endCxn id="12" idx="2"/>
          </p:cNvCxnSpPr>
          <p:nvPr/>
        </p:nvCxnSpPr>
        <p:spPr bwMode="gray">
          <a:xfrm>
            <a:off x="8597338" y="490630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5B059BA-582E-4706-9516-BAD8AD7DF3AB}"/>
              </a:ext>
            </a:extLst>
          </p:cNvPr>
          <p:cNvSpPr txBox="1"/>
          <p:nvPr/>
        </p:nvSpPr>
        <p:spPr bwMode="gray">
          <a:xfrm>
            <a:off x="2556079" y="460690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6" name="TextBox 25">
            <a:extLst>
              <a:ext uri="{FF2B5EF4-FFF2-40B4-BE49-F238E27FC236}">
                <a16:creationId xmlns:a16="http://schemas.microsoft.com/office/drawing/2014/main" id="{70955748-323D-40C6-B2CF-C9E417E4DFEF}"/>
              </a:ext>
            </a:extLst>
          </p:cNvPr>
          <p:cNvSpPr txBox="1"/>
          <p:nvPr/>
        </p:nvSpPr>
        <p:spPr bwMode="gray">
          <a:xfrm>
            <a:off x="4712238" y="458725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7" name="TextBox 26">
            <a:extLst>
              <a:ext uri="{FF2B5EF4-FFF2-40B4-BE49-F238E27FC236}">
                <a16:creationId xmlns:a16="http://schemas.microsoft.com/office/drawing/2014/main" id="{851815B1-3F3B-4A0E-9AEE-A93C1E6283C6}"/>
              </a:ext>
            </a:extLst>
          </p:cNvPr>
          <p:cNvSpPr txBox="1"/>
          <p:nvPr/>
        </p:nvSpPr>
        <p:spPr bwMode="gray">
          <a:xfrm>
            <a:off x="6632433" y="460690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28" name="TextBox 27">
            <a:extLst>
              <a:ext uri="{FF2B5EF4-FFF2-40B4-BE49-F238E27FC236}">
                <a16:creationId xmlns:a16="http://schemas.microsoft.com/office/drawing/2014/main" id="{FBC1FA3D-EF57-44E6-869E-E84E25E40ACD}"/>
              </a:ext>
            </a:extLst>
          </p:cNvPr>
          <p:cNvSpPr txBox="1"/>
          <p:nvPr/>
        </p:nvSpPr>
        <p:spPr bwMode="gray">
          <a:xfrm>
            <a:off x="9208737" y="462654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29" name="TextBox 28">
            <a:extLst>
              <a:ext uri="{FF2B5EF4-FFF2-40B4-BE49-F238E27FC236}">
                <a16:creationId xmlns:a16="http://schemas.microsoft.com/office/drawing/2014/main" id="{26C66B17-8482-4A24-B46E-9333F13ABCFA}"/>
              </a:ext>
            </a:extLst>
          </p:cNvPr>
          <p:cNvSpPr txBox="1"/>
          <p:nvPr/>
        </p:nvSpPr>
        <p:spPr bwMode="gray">
          <a:xfrm>
            <a:off x="5802678"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0" name="TextBox 29">
            <a:extLst>
              <a:ext uri="{FF2B5EF4-FFF2-40B4-BE49-F238E27FC236}">
                <a16:creationId xmlns:a16="http://schemas.microsoft.com/office/drawing/2014/main" id="{24DBA61C-C79B-4F9F-A6EB-7AEFB0AE6421}"/>
              </a:ext>
            </a:extLst>
          </p:cNvPr>
          <p:cNvSpPr txBox="1"/>
          <p:nvPr/>
        </p:nvSpPr>
        <p:spPr bwMode="gray">
          <a:xfrm>
            <a:off x="8004974"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1" name="TextBox 30">
            <a:extLst>
              <a:ext uri="{FF2B5EF4-FFF2-40B4-BE49-F238E27FC236}">
                <a16:creationId xmlns:a16="http://schemas.microsoft.com/office/drawing/2014/main" id="{2888902F-11EF-4380-98C0-4E5253F192C7}"/>
              </a:ext>
            </a:extLst>
          </p:cNvPr>
          <p:cNvSpPr txBox="1"/>
          <p:nvPr/>
        </p:nvSpPr>
        <p:spPr bwMode="gray">
          <a:xfrm>
            <a:off x="1704062" y="4147757"/>
            <a:ext cx="731641" cy="27854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utility</a:t>
            </a:r>
          </a:p>
        </p:txBody>
      </p:sp>
      <p:cxnSp>
        <p:nvCxnSpPr>
          <p:cNvPr id="24" name="Straight Arrow Connector 23">
            <a:extLst>
              <a:ext uri="{FF2B5EF4-FFF2-40B4-BE49-F238E27FC236}">
                <a16:creationId xmlns:a16="http://schemas.microsoft.com/office/drawing/2014/main" id="{A18201A2-528B-48D2-9B43-62581400949E}"/>
              </a:ext>
            </a:extLst>
          </p:cNvPr>
          <p:cNvCxnSpPr>
            <a:cxnSpLocks/>
            <a:stCxn id="31" idx="3"/>
            <a:endCxn id="23" idx="0"/>
          </p:cNvCxnSpPr>
          <p:nvPr/>
        </p:nvCxnSpPr>
        <p:spPr bwMode="gray">
          <a:xfrm>
            <a:off x="2435703" y="4287030"/>
            <a:ext cx="225573" cy="31987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A9FE542F-7F1B-4F0F-8FAE-2F5396E77EC6}"/>
              </a:ext>
            </a:extLst>
          </p:cNvPr>
          <p:cNvSpPr txBox="1"/>
          <p:nvPr/>
        </p:nvSpPr>
        <p:spPr bwMode="gray">
          <a:xfrm>
            <a:off x="6362364" y="4194313"/>
            <a:ext cx="957213" cy="27175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 cost</a:t>
            </a:r>
          </a:p>
        </p:txBody>
      </p:sp>
      <p:cxnSp>
        <p:nvCxnSpPr>
          <p:cNvPr id="34" name="Straight Arrow Connector 33">
            <a:extLst>
              <a:ext uri="{FF2B5EF4-FFF2-40B4-BE49-F238E27FC236}">
                <a16:creationId xmlns:a16="http://schemas.microsoft.com/office/drawing/2014/main" id="{085FD8E1-5AB4-4976-8CED-BD38F8E3D5DA}"/>
              </a:ext>
            </a:extLst>
          </p:cNvPr>
          <p:cNvCxnSpPr>
            <a:cxnSpLocks/>
            <a:stCxn id="33" idx="1"/>
            <a:endCxn id="29" idx="3"/>
          </p:cNvCxnSpPr>
          <p:nvPr/>
        </p:nvCxnSpPr>
        <p:spPr bwMode="gray">
          <a:xfrm flipH="1">
            <a:off x="6077807" y="4330188"/>
            <a:ext cx="284557" cy="1609"/>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EA251D3-0249-47BF-92E3-478B08C5FAC5}"/>
              </a:ext>
            </a:extLst>
          </p:cNvPr>
          <p:cNvSpPr txBox="1"/>
          <p:nvPr/>
        </p:nvSpPr>
        <p:spPr bwMode="gray">
          <a:xfrm>
            <a:off x="2084387" y="5693045"/>
            <a:ext cx="8152038" cy="923330"/>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How will the adoption of technology cascade through the network?</a:t>
            </a:r>
          </a:p>
          <a:p>
            <a:pPr marL="285750" indent="-285750">
              <a:buFont typeface="Arial" panose="020B0604020202020204" pitchFamily="34" charset="0"/>
              <a:buChar char="•"/>
            </a:pPr>
            <a:r>
              <a:rPr lang="en-US" dirty="0"/>
              <a:t>Will it cascade indefinitely, or will it stop at some point? </a:t>
            </a:r>
          </a:p>
          <a:p>
            <a:pPr marL="285750" indent="-285750">
              <a:buFont typeface="Arial" panose="020B0604020202020204" pitchFamily="34" charset="0"/>
              <a:buChar char="•"/>
            </a:pPr>
            <a:r>
              <a:rPr lang="en-US" dirty="0"/>
              <a:t>How do the individual costs of each pay-off affect the cascades?</a:t>
            </a:r>
          </a:p>
        </p:txBody>
      </p:sp>
      <p:cxnSp>
        <p:nvCxnSpPr>
          <p:cNvPr id="58" name="Straight Connector 57">
            <a:extLst>
              <a:ext uri="{FF2B5EF4-FFF2-40B4-BE49-F238E27FC236}">
                <a16:creationId xmlns:a16="http://schemas.microsoft.com/office/drawing/2014/main" id="{EC489A04-D992-4580-BA57-7E99522CBA27}"/>
              </a:ext>
            </a:extLst>
          </p:cNvPr>
          <p:cNvCxnSpPr>
            <a:cxnSpLocks/>
          </p:cNvCxnSpPr>
          <p:nvPr/>
        </p:nvCxnSpPr>
        <p:spPr bwMode="gray">
          <a:xfrm>
            <a:off x="498689" y="4905486"/>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044A3B2-BE42-4039-A61F-224B106F4EA6}"/>
              </a:ext>
            </a:extLst>
          </p:cNvPr>
          <p:cNvCxnSpPr>
            <a:cxnSpLocks/>
          </p:cNvCxnSpPr>
          <p:nvPr/>
        </p:nvCxnSpPr>
        <p:spPr bwMode="gray">
          <a:xfrm>
            <a:off x="10868669" y="4907033"/>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F28-8F00-49F8-8751-76904C43F16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8E6ECC3-6EA3-441B-977B-6D996F83E9A2}"/>
              </a:ext>
            </a:extLst>
          </p:cNvPr>
          <p:cNvSpPr>
            <a:spLocks noGrp="1"/>
          </p:cNvSpPr>
          <p:nvPr>
            <p:ph idx="1"/>
          </p:nvPr>
        </p:nvSpPr>
        <p:spPr>
          <a:xfrm>
            <a:off x="478369" y="1213308"/>
            <a:ext cx="11473384" cy="309315"/>
          </a:xfrm>
        </p:spPr>
        <p:txBody>
          <a:bodyPr/>
          <a:lstStyle/>
          <a:p>
            <a:r>
              <a:rPr lang="en-US" dirty="0"/>
              <a:t>Path graph: start with B. and A is better than B (a&gt;b)</a:t>
            </a:r>
          </a:p>
        </p:txBody>
      </p:sp>
      <p:sp>
        <p:nvSpPr>
          <p:cNvPr id="4" name="Slide Number Placeholder 3">
            <a:extLst>
              <a:ext uri="{FF2B5EF4-FFF2-40B4-BE49-F238E27FC236}">
                <a16:creationId xmlns:a16="http://schemas.microsoft.com/office/drawing/2014/main" id="{167D65B5-1F63-49FD-9B36-31B19EEE267C}"/>
              </a:ext>
            </a:extLst>
          </p:cNvPr>
          <p:cNvSpPr>
            <a:spLocks noGrp="1"/>
          </p:cNvSpPr>
          <p:nvPr>
            <p:ph type="sldNum" sz="quarter" idx="12"/>
          </p:nvPr>
        </p:nvSpPr>
        <p:spPr/>
        <p:txBody>
          <a:bodyPr/>
          <a:lstStyle/>
          <a:p>
            <a:fld id="{81561042-0DC2-4A04-AA50-F6D44EB20EBA}" type="slidenum">
              <a:rPr lang="en-US" smtClean="0"/>
              <a:t>5</a:t>
            </a:fld>
            <a:endParaRPr lang="en-US"/>
          </a:p>
        </p:txBody>
      </p:sp>
      <p:sp>
        <p:nvSpPr>
          <p:cNvPr id="5" name="Oval 4">
            <a:extLst>
              <a:ext uri="{FF2B5EF4-FFF2-40B4-BE49-F238E27FC236}">
                <a16:creationId xmlns:a16="http://schemas.microsoft.com/office/drawing/2014/main" id="{ACD20FEB-5D9F-446F-8A0A-F06715B83975}"/>
              </a:ext>
            </a:extLst>
          </p:cNvPr>
          <p:cNvSpPr/>
          <p:nvPr/>
        </p:nvSpPr>
        <p:spPr bwMode="gray">
          <a:xfrm>
            <a:off x="1017213"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6" name="Oval 5">
            <a:extLst>
              <a:ext uri="{FF2B5EF4-FFF2-40B4-BE49-F238E27FC236}">
                <a16:creationId xmlns:a16="http://schemas.microsoft.com/office/drawing/2014/main" id="{49629D98-CACA-4178-AF28-1E3016D5B3DC}"/>
              </a:ext>
            </a:extLst>
          </p:cNvPr>
          <p:cNvSpPr/>
          <p:nvPr/>
        </p:nvSpPr>
        <p:spPr bwMode="gray">
          <a:xfrm>
            <a:off x="3262828"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7" name="Oval 6">
            <a:extLst>
              <a:ext uri="{FF2B5EF4-FFF2-40B4-BE49-F238E27FC236}">
                <a16:creationId xmlns:a16="http://schemas.microsoft.com/office/drawing/2014/main" id="{8D266E6C-AC05-4D2C-99F1-CA6E06A46345}"/>
              </a:ext>
            </a:extLst>
          </p:cNvPr>
          <p:cNvSpPr/>
          <p:nvPr/>
        </p:nvSpPr>
        <p:spPr bwMode="gray">
          <a:xfrm>
            <a:off x="5508443"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8" name="Oval 7">
            <a:extLst>
              <a:ext uri="{FF2B5EF4-FFF2-40B4-BE49-F238E27FC236}">
                <a16:creationId xmlns:a16="http://schemas.microsoft.com/office/drawing/2014/main" id="{09952FA2-222F-4221-A45F-CA53B9563420}"/>
              </a:ext>
            </a:extLst>
          </p:cNvPr>
          <p:cNvSpPr/>
          <p:nvPr/>
        </p:nvSpPr>
        <p:spPr bwMode="gray">
          <a:xfrm>
            <a:off x="7754058"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9" name="Oval 8">
            <a:extLst>
              <a:ext uri="{FF2B5EF4-FFF2-40B4-BE49-F238E27FC236}">
                <a16:creationId xmlns:a16="http://schemas.microsoft.com/office/drawing/2014/main" id="{46580A19-D8F4-4C08-864E-8AB3301E7A5A}"/>
              </a:ext>
            </a:extLst>
          </p:cNvPr>
          <p:cNvSpPr/>
          <p:nvPr/>
        </p:nvSpPr>
        <p:spPr bwMode="gray">
          <a:xfrm>
            <a:off x="9999674" y="218850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0" name="Straight Connector 9">
            <a:extLst>
              <a:ext uri="{FF2B5EF4-FFF2-40B4-BE49-F238E27FC236}">
                <a16:creationId xmlns:a16="http://schemas.microsoft.com/office/drawing/2014/main" id="{B951F15E-88AF-497B-8F31-C9C9F4405535}"/>
              </a:ext>
            </a:extLst>
          </p:cNvPr>
          <p:cNvCxnSpPr>
            <a:cxnSpLocks/>
            <a:stCxn id="5" idx="6"/>
            <a:endCxn id="6" idx="2"/>
          </p:cNvCxnSpPr>
          <p:nvPr/>
        </p:nvCxnSpPr>
        <p:spPr bwMode="gray">
          <a:xfrm>
            <a:off x="184017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7CFEA87-2490-4347-A8F7-98AB4F894A86}"/>
              </a:ext>
            </a:extLst>
          </p:cNvPr>
          <p:cNvCxnSpPr>
            <a:cxnSpLocks/>
            <a:stCxn id="6" idx="6"/>
            <a:endCxn id="7" idx="2"/>
          </p:cNvCxnSpPr>
          <p:nvPr/>
        </p:nvCxnSpPr>
        <p:spPr bwMode="gray">
          <a:xfrm>
            <a:off x="4085788"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B8E9355-087D-489A-9D62-C75F82519223}"/>
              </a:ext>
            </a:extLst>
          </p:cNvPr>
          <p:cNvCxnSpPr>
            <a:cxnSpLocks/>
            <a:stCxn id="7" idx="6"/>
            <a:endCxn id="8" idx="2"/>
          </p:cNvCxnSpPr>
          <p:nvPr/>
        </p:nvCxnSpPr>
        <p:spPr bwMode="gray">
          <a:xfrm>
            <a:off x="633140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80FF05E-19C7-4635-972A-B43E7DF0918A}"/>
              </a:ext>
            </a:extLst>
          </p:cNvPr>
          <p:cNvCxnSpPr>
            <a:cxnSpLocks/>
            <a:stCxn id="8" idx="6"/>
            <a:endCxn id="9" idx="2"/>
          </p:cNvCxnSpPr>
          <p:nvPr/>
        </p:nvCxnSpPr>
        <p:spPr bwMode="gray">
          <a:xfrm>
            <a:off x="8577018" y="259998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ECD9DDB-84C5-4906-A3DC-4AA635C1F058}"/>
              </a:ext>
            </a:extLst>
          </p:cNvPr>
          <p:cNvSpPr txBox="1"/>
          <p:nvPr/>
        </p:nvSpPr>
        <p:spPr bwMode="gray">
          <a:xfrm>
            <a:off x="2535759" y="230058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5" name="TextBox 14">
            <a:extLst>
              <a:ext uri="{FF2B5EF4-FFF2-40B4-BE49-F238E27FC236}">
                <a16:creationId xmlns:a16="http://schemas.microsoft.com/office/drawing/2014/main" id="{51AF574F-AA54-4918-9D3D-8472CCC4B03D}"/>
              </a:ext>
            </a:extLst>
          </p:cNvPr>
          <p:cNvSpPr txBox="1"/>
          <p:nvPr/>
        </p:nvSpPr>
        <p:spPr bwMode="gray">
          <a:xfrm>
            <a:off x="4691918" y="228093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6" name="TextBox 15">
            <a:extLst>
              <a:ext uri="{FF2B5EF4-FFF2-40B4-BE49-F238E27FC236}">
                <a16:creationId xmlns:a16="http://schemas.microsoft.com/office/drawing/2014/main" id="{A162BFCA-09B9-490D-B282-BD6EDE25F5C6}"/>
              </a:ext>
            </a:extLst>
          </p:cNvPr>
          <p:cNvSpPr txBox="1"/>
          <p:nvPr/>
        </p:nvSpPr>
        <p:spPr bwMode="gray">
          <a:xfrm>
            <a:off x="6612113" y="230058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17" name="TextBox 16">
            <a:extLst>
              <a:ext uri="{FF2B5EF4-FFF2-40B4-BE49-F238E27FC236}">
                <a16:creationId xmlns:a16="http://schemas.microsoft.com/office/drawing/2014/main" id="{69BE40C8-4ECA-4174-9ABF-94648B1E2FE0}"/>
              </a:ext>
            </a:extLst>
          </p:cNvPr>
          <p:cNvSpPr txBox="1"/>
          <p:nvPr/>
        </p:nvSpPr>
        <p:spPr bwMode="gray">
          <a:xfrm>
            <a:off x="9188417" y="232022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18" name="TextBox 17">
            <a:extLst>
              <a:ext uri="{FF2B5EF4-FFF2-40B4-BE49-F238E27FC236}">
                <a16:creationId xmlns:a16="http://schemas.microsoft.com/office/drawing/2014/main" id="{5F81007B-3A14-4FB3-A455-81392B0F48C0}"/>
              </a:ext>
            </a:extLst>
          </p:cNvPr>
          <p:cNvSpPr txBox="1"/>
          <p:nvPr/>
        </p:nvSpPr>
        <p:spPr bwMode="gray">
          <a:xfrm>
            <a:off x="5782358"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19" name="TextBox 18">
            <a:extLst>
              <a:ext uri="{FF2B5EF4-FFF2-40B4-BE49-F238E27FC236}">
                <a16:creationId xmlns:a16="http://schemas.microsoft.com/office/drawing/2014/main" id="{463D0F41-1ACE-499A-BAB9-1CD0F37FCDF7}"/>
              </a:ext>
            </a:extLst>
          </p:cNvPr>
          <p:cNvSpPr txBox="1"/>
          <p:nvPr/>
        </p:nvSpPr>
        <p:spPr bwMode="gray">
          <a:xfrm>
            <a:off x="7984654"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pic>
        <p:nvPicPr>
          <p:cNvPr id="1026" name="Picture 2" descr="Machine generated alternative text:&#10;Path graph: Start with Bs, a &gt; b (A is better) &#10;One node switches to A— what happens? &#10;With just A, B: A spreads if a &gt; b &#10;With A, B, AB: Does A spread? &#10;Example: a=3, b=2, c=l &#10;0 &#10;AB &#10;Hard-wired to adopt A &#10;Stan ">
            <a:extLst>
              <a:ext uri="{FF2B5EF4-FFF2-40B4-BE49-F238E27FC236}">
                <a16:creationId xmlns:a16="http://schemas.microsoft.com/office/drawing/2014/main" id="{85748D2E-1C48-4565-95AA-405507AFD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6767" y="3681378"/>
            <a:ext cx="4810426" cy="280385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49DD4CFD-C8A8-4C78-A138-8A1385021424}"/>
              </a:ext>
            </a:extLst>
          </p:cNvPr>
          <p:cNvCxnSpPr>
            <a:cxnSpLocks/>
            <a:endCxn id="5" idx="2"/>
          </p:cNvCxnSpPr>
          <p:nvPr/>
        </p:nvCxnSpPr>
        <p:spPr bwMode="gray">
          <a:xfrm>
            <a:off x="478369" y="2599953"/>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64EC02-6EF8-4338-802E-DFD031DC2ADE}"/>
              </a:ext>
            </a:extLst>
          </p:cNvPr>
          <p:cNvCxnSpPr>
            <a:cxnSpLocks/>
          </p:cNvCxnSpPr>
          <p:nvPr/>
        </p:nvCxnSpPr>
        <p:spPr bwMode="gray">
          <a:xfrm>
            <a:off x="10848349" y="2601500"/>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691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E1DC958E-D9A5-4186-9DED-4EF4899EEB97}"/>
              </a:ext>
            </a:extLst>
          </p:cNvPr>
          <p:cNvGrpSpPr/>
          <p:nvPr/>
        </p:nvGrpSpPr>
        <p:grpSpPr>
          <a:xfrm>
            <a:off x="8194165" y="2804960"/>
            <a:ext cx="3869642" cy="4106100"/>
            <a:chOff x="8049473" y="2740900"/>
            <a:chExt cx="3866859" cy="4175906"/>
          </a:xfrm>
        </p:grpSpPr>
        <p:pic>
          <p:nvPicPr>
            <p:cNvPr id="62" name="Picture 61">
              <a:extLst>
                <a:ext uri="{FF2B5EF4-FFF2-40B4-BE49-F238E27FC236}">
                  <a16:creationId xmlns:a16="http://schemas.microsoft.com/office/drawing/2014/main" id="{DBE920FB-3E42-4AC9-BD6A-DCF530D1050F}"/>
                </a:ext>
              </a:extLst>
            </p:cNvPr>
            <p:cNvPicPr>
              <a:picLocks noChangeAspect="1"/>
            </p:cNvPicPr>
            <p:nvPr/>
          </p:nvPicPr>
          <p:blipFill>
            <a:blip r:embed="rId3"/>
            <a:stretch>
              <a:fillRect/>
            </a:stretch>
          </p:blipFill>
          <p:spPr>
            <a:xfrm>
              <a:off x="8049473" y="2740900"/>
              <a:ext cx="3866859" cy="4175906"/>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4F1E4B-9A32-451B-B8CE-EC67F47D33FB}"/>
                    </a:ext>
                  </a:extLst>
                </p:cNvPr>
                <p:cNvSpPr txBox="1"/>
                <p:nvPr/>
              </p:nvSpPr>
              <p:spPr bwMode="gray">
                <a:xfrm>
                  <a:off x="8626927" y="3079524"/>
                  <a:ext cx="2102145" cy="584775"/>
                </a:xfrm>
                <a:prstGeom prst="rect">
                  <a:avLst/>
                </a:prstGeom>
                <a:noFill/>
              </p:spPr>
              <p:txBody>
                <a:bodyPr wrap="square">
                  <a:spAutoFit/>
                </a:bodyPr>
                <a:lstStyle/>
                <a:p>
                  <a14:m>
                    <m:oMath xmlns:m="http://schemas.openxmlformats.org/officeDocument/2006/math">
                      <m:sSub>
                        <m:sSubPr>
                          <m:ctrlPr>
                            <a:rPr lang="en-US" sz="1600" b="0" i="1" smtClean="0">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𝑅</m:t>
                          </m:r>
                        </m:e>
                        <m:sub>
                          <m:r>
                            <a:rPr lang="en-US" sz="1600" b="0" i="1" smtClean="0">
                              <a:effectLst/>
                              <a:latin typeface="Cambria Math" panose="02040503050406030204" pitchFamily="18" charset="0"/>
                              <a:ea typeface="Cambria Math" panose="02040503050406030204" pitchFamily="18" charset="0"/>
                            </a:rPr>
                            <m:t>0</m:t>
                          </m:r>
                        </m:sub>
                      </m:sSub>
                      <m:r>
                        <a:rPr lang="en-US" sz="1600" b="0" i="1" smtClean="0">
                          <a:effectLst/>
                          <a:latin typeface="Cambria Math" panose="02040503050406030204" pitchFamily="18" charset="0"/>
                          <a:ea typeface="Cambria Math" panose="02040503050406030204" pitchFamily="18" charset="0"/>
                        </a:rPr>
                        <m:t> </m:t>
                      </m:r>
                    </m:oMath>
                  </a14:m>
                  <a:r>
                    <a:rPr lang="en-US" sz="1600" dirty="0">
                      <a:effectLst/>
                      <a:latin typeface="Arial" panose="020B0604020202020204" pitchFamily="34" charset="0"/>
                    </a:rPr>
                    <a:t>epidemic reproduction number</a:t>
                  </a:r>
                </a:p>
              </p:txBody>
            </p:sp>
          </mc:Choice>
          <mc:Fallback xmlns="">
            <p:sp>
              <p:nvSpPr>
                <p:cNvPr id="55" name="TextBox 54">
                  <a:extLst>
                    <a:ext uri="{FF2B5EF4-FFF2-40B4-BE49-F238E27FC236}">
                      <a16:creationId xmlns:a16="http://schemas.microsoft.com/office/drawing/2014/main" id="{4C4F1E4B-9A32-451B-B8CE-EC67F47D33FB}"/>
                    </a:ext>
                  </a:extLst>
                </p:cNvPr>
                <p:cNvSpPr txBox="1">
                  <a:spLocks noRot="1" noChangeAspect="1" noMove="1" noResize="1" noEditPoints="1" noAdjustHandles="1" noChangeArrowheads="1" noChangeShapeType="1" noTextEdit="1"/>
                </p:cNvSpPr>
                <p:nvPr/>
              </p:nvSpPr>
              <p:spPr bwMode="gray">
                <a:xfrm>
                  <a:off x="8626927" y="3079524"/>
                  <a:ext cx="2102145" cy="584775"/>
                </a:xfrm>
                <a:prstGeom prst="rect">
                  <a:avLst/>
                </a:prstGeom>
                <a:blipFill>
                  <a:blip r:embed="rId4"/>
                  <a:stretch>
                    <a:fillRect l="-1739" t="-3191" b="-14894"/>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5F96DE99-2431-4097-ACB5-329F3D42BC6B}"/>
                </a:ext>
              </a:extLst>
            </p:cNvPr>
            <p:cNvSpPr txBox="1"/>
            <p:nvPr/>
          </p:nvSpPr>
          <p:spPr bwMode="gray">
            <a:xfrm>
              <a:off x="8547882" y="3567284"/>
              <a:ext cx="1651775" cy="276999"/>
            </a:xfrm>
            <a:prstGeom prst="rect">
              <a:avLst/>
            </a:prstGeom>
            <a:noFill/>
          </p:spPr>
          <p:txBody>
            <a:bodyPr wrap="square">
              <a:spAutoFit/>
            </a:bodyPr>
            <a:lstStyle/>
            <a:p>
              <a:r>
                <a:rPr lang="en-US" sz="1200" dirty="0"/>
                <a:t>[</a:t>
              </a:r>
              <a:r>
                <a:rPr lang="en-US" sz="1200" dirty="0" err="1"/>
                <a:t>Bertozzi</a:t>
              </a:r>
              <a:r>
                <a:rPr lang="en-US" sz="1200" dirty="0"/>
                <a:t> 2020] </a:t>
              </a:r>
            </a:p>
          </p:txBody>
        </p:sp>
      </p:grpSp>
      <p:sp>
        <p:nvSpPr>
          <p:cNvPr id="2" name="Title 1">
            <a:extLst>
              <a:ext uri="{FF2B5EF4-FFF2-40B4-BE49-F238E27FC236}">
                <a16:creationId xmlns:a16="http://schemas.microsoft.com/office/drawing/2014/main" id="{F7D0843E-3A13-4F6B-83EE-C81E7947A893}"/>
              </a:ext>
            </a:extLst>
          </p:cNvPr>
          <p:cNvSpPr>
            <a:spLocks noGrp="1"/>
          </p:cNvSpPr>
          <p:nvPr>
            <p:ph type="title"/>
          </p:nvPr>
        </p:nvSpPr>
        <p:spPr/>
        <p:txBody>
          <a:bodyPr/>
          <a:lstStyle/>
          <a:p>
            <a:r>
              <a:rPr lang="en-US" dirty="0"/>
              <a:t>SIR model</a:t>
            </a:r>
          </a:p>
        </p:txBody>
      </p:sp>
      <p:sp>
        <p:nvSpPr>
          <p:cNvPr id="4" name="Slide Number Placeholder 3">
            <a:extLst>
              <a:ext uri="{FF2B5EF4-FFF2-40B4-BE49-F238E27FC236}">
                <a16:creationId xmlns:a16="http://schemas.microsoft.com/office/drawing/2014/main" id="{15FDB5CA-5120-4888-A0E1-F4581E1BBD13}"/>
              </a:ext>
            </a:extLst>
          </p:cNvPr>
          <p:cNvSpPr>
            <a:spLocks noGrp="1"/>
          </p:cNvSpPr>
          <p:nvPr>
            <p:ph type="sldNum" sz="quarter" idx="12"/>
          </p:nvPr>
        </p:nvSpPr>
        <p:spPr/>
        <p:txBody>
          <a:bodyPr/>
          <a:lstStyle/>
          <a:p>
            <a:fld id="{81561042-0DC2-4A04-AA50-F6D44EB20EBA}" type="slidenum">
              <a:rPr lang="en-US" smtClean="0"/>
              <a:t>6</a:t>
            </a:fld>
            <a:endParaRPr lang="en-US"/>
          </a:p>
        </p:txBody>
      </p:sp>
      <p:sp>
        <p:nvSpPr>
          <p:cNvPr id="8" name="Rectangle: Rounded Corners 7">
            <a:extLst>
              <a:ext uri="{FF2B5EF4-FFF2-40B4-BE49-F238E27FC236}">
                <a16:creationId xmlns:a16="http://schemas.microsoft.com/office/drawing/2014/main" id="{14437641-251D-460C-A4D5-21C5EDB6A034}"/>
              </a:ext>
            </a:extLst>
          </p:cNvPr>
          <p:cNvSpPr/>
          <p:nvPr/>
        </p:nvSpPr>
        <p:spPr bwMode="gray">
          <a:xfrm>
            <a:off x="267352" y="1226345"/>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9" name="Rectangle: Rounded Corners 8">
            <a:extLst>
              <a:ext uri="{FF2B5EF4-FFF2-40B4-BE49-F238E27FC236}">
                <a16:creationId xmlns:a16="http://schemas.microsoft.com/office/drawing/2014/main" id="{8950BB6C-01BC-4F0D-A2BB-D1DAD6B6392A}"/>
              </a:ext>
            </a:extLst>
          </p:cNvPr>
          <p:cNvSpPr/>
          <p:nvPr/>
        </p:nvSpPr>
        <p:spPr bwMode="gray">
          <a:xfrm>
            <a:off x="2090292" y="1226345"/>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10" name="Rectangle: Rounded Corners 9">
            <a:extLst>
              <a:ext uri="{FF2B5EF4-FFF2-40B4-BE49-F238E27FC236}">
                <a16:creationId xmlns:a16="http://schemas.microsoft.com/office/drawing/2014/main" id="{2B8EF1C4-A155-4283-9C4D-9F77ACF7CA13}"/>
              </a:ext>
            </a:extLst>
          </p:cNvPr>
          <p:cNvSpPr/>
          <p:nvPr/>
        </p:nvSpPr>
        <p:spPr bwMode="gray">
          <a:xfrm>
            <a:off x="3876578" y="1227140"/>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Recovered</a:t>
            </a:r>
            <a:endParaRPr lang="en-US" sz="1200" b="1" dirty="0">
              <a:solidFill>
                <a:schemeClr val="bg1"/>
              </a:solidFill>
            </a:endParaRPr>
          </a:p>
        </p:txBody>
      </p:sp>
      <p:cxnSp>
        <p:nvCxnSpPr>
          <p:cNvPr id="12" name="Straight Arrow Connector 11">
            <a:extLst>
              <a:ext uri="{FF2B5EF4-FFF2-40B4-BE49-F238E27FC236}">
                <a16:creationId xmlns:a16="http://schemas.microsoft.com/office/drawing/2014/main" id="{F0975FA7-005B-4FF5-8CDA-431ED7C1E5E9}"/>
              </a:ext>
            </a:extLst>
          </p:cNvPr>
          <p:cNvCxnSpPr>
            <a:cxnSpLocks/>
            <a:stCxn id="8" idx="3"/>
            <a:endCxn id="9" idx="1"/>
          </p:cNvCxnSpPr>
          <p:nvPr/>
        </p:nvCxnSpPr>
        <p:spPr bwMode="gray">
          <a:xfrm>
            <a:off x="1481858" y="1635920"/>
            <a:ext cx="60843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165C2F9-2234-42B2-8A71-45CAC3F12444}"/>
              </a:ext>
            </a:extLst>
          </p:cNvPr>
          <p:cNvCxnSpPr>
            <a:cxnSpLocks/>
            <a:stCxn id="9" idx="3"/>
            <a:endCxn id="10" idx="1"/>
          </p:cNvCxnSpPr>
          <p:nvPr/>
        </p:nvCxnSpPr>
        <p:spPr bwMode="gray">
          <a:xfrm>
            <a:off x="3249346" y="1635920"/>
            <a:ext cx="627232" cy="7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C317A1B6-11AD-4CE4-BCBF-44CCFFB9362F}"/>
              </a:ext>
            </a:extLst>
          </p:cNvPr>
          <p:cNvCxnSpPr>
            <a:cxnSpLocks/>
            <a:stCxn id="10" idx="0"/>
            <a:endCxn id="8" idx="0"/>
          </p:cNvCxnSpPr>
          <p:nvPr/>
        </p:nvCxnSpPr>
        <p:spPr bwMode="gray">
          <a:xfrm rot="16200000" flipV="1">
            <a:off x="2669216" y="-568265"/>
            <a:ext cx="795" cy="3590016"/>
          </a:xfrm>
          <a:prstGeom prst="bentConnector3">
            <a:avLst>
              <a:gd name="adj1" fmla="val 2133685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92C90FF-BE0F-4299-84CC-5B6E07DB8488}"/>
              </a:ext>
            </a:extLst>
          </p:cNvPr>
          <p:cNvSpPr txBox="1"/>
          <p:nvPr/>
        </p:nvSpPr>
        <p:spPr bwMode="gray">
          <a:xfrm>
            <a:off x="2544922" y="768404"/>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23" name="TextBox 22">
            <a:extLst>
              <a:ext uri="{FF2B5EF4-FFF2-40B4-BE49-F238E27FC236}">
                <a16:creationId xmlns:a16="http://schemas.microsoft.com/office/drawing/2014/main" id="{EB08D951-C30E-48FE-924B-8721DC445C58}"/>
              </a:ext>
            </a:extLst>
          </p:cNvPr>
          <p:cNvSpPr txBox="1"/>
          <p:nvPr/>
        </p:nvSpPr>
        <p:spPr bwMode="gray">
          <a:xfrm>
            <a:off x="1597163" y="131512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r>
              <a:rPr lang="en-US" dirty="0"/>
              <a:t>I</a:t>
            </a:r>
          </a:p>
        </p:txBody>
      </p:sp>
      <p:sp>
        <p:nvSpPr>
          <p:cNvPr id="24" name="TextBox 23">
            <a:extLst>
              <a:ext uri="{FF2B5EF4-FFF2-40B4-BE49-F238E27FC236}">
                <a16:creationId xmlns:a16="http://schemas.microsoft.com/office/drawing/2014/main" id="{71D28015-B6A7-43AF-AAB5-2668E43985F5}"/>
              </a:ext>
            </a:extLst>
          </p:cNvPr>
          <p:cNvSpPr txBox="1"/>
          <p:nvPr/>
        </p:nvSpPr>
        <p:spPr bwMode="gray">
          <a:xfrm>
            <a:off x="3452196" y="1315124"/>
            <a:ext cx="460212" cy="2640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sz="1600" i="1" dirty="0"/>
              <a:t>γ</a:t>
            </a:r>
            <a:endParaRPr lang="en-US" sz="1600" i="1" dirty="0"/>
          </a:p>
        </p:txBody>
      </p:sp>
      <p:sp>
        <p:nvSpPr>
          <p:cNvPr id="32" name="TextBox 31">
            <a:extLst>
              <a:ext uri="{FF2B5EF4-FFF2-40B4-BE49-F238E27FC236}">
                <a16:creationId xmlns:a16="http://schemas.microsoft.com/office/drawing/2014/main" id="{B0B7753E-8C1A-4257-B8B3-36E90E0249C2}"/>
              </a:ext>
            </a:extLst>
          </p:cNvPr>
          <p:cNvSpPr txBox="1"/>
          <p:nvPr/>
        </p:nvSpPr>
        <p:spPr bwMode="gray">
          <a:xfrm>
            <a:off x="2717111" y="233243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sp>
        <p:nvSpPr>
          <p:cNvPr id="33" name="TextBox 32">
            <a:extLst>
              <a:ext uri="{FF2B5EF4-FFF2-40B4-BE49-F238E27FC236}">
                <a16:creationId xmlns:a16="http://schemas.microsoft.com/office/drawing/2014/main" id="{5C4B26BB-1E0D-4C8A-8022-AFE7FF047423}"/>
              </a:ext>
            </a:extLst>
          </p:cNvPr>
          <p:cNvSpPr txBox="1"/>
          <p:nvPr/>
        </p:nvSpPr>
        <p:spPr bwMode="gray">
          <a:xfrm>
            <a:off x="4432293" y="227688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35" name="Straight Arrow Connector 34">
            <a:extLst>
              <a:ext uri="{FF2B5EF4-FFF2-40B4-BE49-F238E27FC236}">
                <a16:creationId xmlns:a16="http://schemas.microsoft.com/office/drawing/2014/main" id="{3030C071-C5D2-4C15-ACEA-8DD76A02D753}"/>
              </a:ext>
            </a:extLst>
          </p:cNvPr>
          <p:cNvCxnSpPr>
            <a:cxnSpLocks/>
            <a:stCxn id="10" idx="2"/>
            <a:endCxn id="33" idx="0"/>
          </p:cNvCxnSpPr>
          <p:nvPr/>
        </p:nvCxnSpPr>
        <p:spPr bwMode="gray">
          <a:xfrm>
            <a:off x="4464621" y="2046290"/>
            <a:ext cx="176067" cy="2305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156EA4D5-E6E3-47DF-85FB-6B6256D1F0B3}"/>
              </a:ext>
            </a:extLst>
          </p:cNvPr>
          <p:cNvCxnSpPr>
            <a:cxnSpLocks/>
            <a:stCxn id="9" idx="2"/>
            <a:endCxn id="32" idx="0"/>
          </p:cNvCxnSpPr>
          <p:nvPr/>
        </p:nvCxnSpPr>
        <p:spPr bwMode="gray">
          <a:xfrm>
            <a:off x="2669819" y="2045495"/>
            <a:ext cx="255687" cy="286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9241531-2D7C-43F5-BDEC-53BFC9C04274}"/>
              </a:ext>
            </a:extLst>
          </p:cNvPr>
          <p:cNvSpPr txBox="1"/>
          <p:nvPr/>
        </p:nvSpPr>
        <p:spPr bwMode="gray">
          <a:xfrm>
            <a:off x="931865" y="2309236"/>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44" name="Straight Arrow Connector 43">
            <a:extLst>
              <a:ext uri="{FF2B5EF4-FFF2-40B4-BE49-F238E27FC236}">
                <a16:creationId xmlns:a16="http://schemas.microsoft.com/office/drawing/2014/main" id="{D3A81858-DDB5-4CA9-83A4-68B6750439BD}"/>
              </a:ext>
            </a:extLst>
          </p:cNvPr>
          <p:cNvCxnSpPr>
            <a:cxnSpLocks/>
            <a:endCxn id="43" idx="0"/>
          </p:cNvCxnSpPr>
          <p:nvPr/>
        </p:nvCxnSpPr>
        <p:spPr bwMode="gray">
          <a:xfrm>
            <a:off x="921185" y="2045495"/>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21233794-6778-4BEA-AB6F-E10C3E5CC1FA}"/>
              </a:ext>
            </a:extLst>
          </p:cNvPr>
          <p:cNvSpPr txBox="1"/>
          <p:nvPr/>
        </p:nvSpPr>
        <p:spPr bwMode="gray">
          <a:xfrm>
            <a:off x="61578" y="92319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a:t>
            </a:r>
          </a:p>
        </p:txBody>
      </p:sp>
      <p:cxnSp>
        <p:nvCxnSpPr>
          <p:cNvPr id="46" name="Straight Arrow Connector 45">
            <a:extLst>
              <a:ext uri="{FF2B5EF4-FFF2-40B4-BE49-F238E27FC236}">
                <a16:creationId xmlns:a16="http://schemas.microsoft.com/office/drawing/2014/main" id="{12281DC9-6FD6-4754-A4C7-C9AB2C6244D3}"/>
              </a:ext>
            </a:extLst>
          </p:cNvPr>
          <p:cNvCxnSpPr>
            <a:cxnSpLocks/>
          </p:cNvCxnSpPr>
          <p:nvPr/>
        </p:nvCxnSpPr>
        <p:spPr bwMode="gray">
          <a:xfrm>
            <a:off x="368831" y="945793"/>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849AE066-B597-4022-9603-F5EFD62A5E2B}"/>
              </a:ext>
            </a:extLst>
          </p:cNvPr>
          <p:cNvSpPr txBox="1"/>
          <p:nvPr/>
        </p:nvSpPr>
        <p:spPr bwMode="gray">
          <a:xfrm>
            <a:off x="184506" y="2740900"/>
            <a:ext cx="2234844" cy="18078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 birth rate</a:t>
            </a:r>
          </a:p>
          <a:p>
            <a:pPr>
              <a:spcBef>
                <a:spcPts val="300"/>
              </a:spcBef>
              <a:spcAft>
                <a:spcPts val="300"/>
              </a:spcAft>
              <a:buClr>
                <a:schemeClr val="accent1"/>
              </a:buClr>
              <a:buSzPct val="90000"/>
            </a:pPr>
            <a:r>
              <a:rPr lang="el-GR" dirty="0"/>
              <a:t>μ</a:t>
            </a:r>
            <a:r>
              <a:rPr lang="en-US" dirty="0"/>
              <a:t> mortality rate</a:t>
            </a:r>
          </a:p>
          <a:p>
            <a:pPr>
              <a:spcBef>
                <a:spcPts val="300"/>
              </a:spcBef>
              <a:spcAft>
                <a:spcPts val="300"/>
              </a:spcAft>
              <a:buClr>
                <a:schemeClr val="accent1"/>
              </a:buClr>
              <a:buSzPct val="90000"/>
            </a:pPr>
            <a:r>
              <a:rPr lang="en-US" dirty="0"/>
              <a:t>I infection rate</a:t>
            </a:r>
          </a:p>
          <a:p>
            <a:pPr>
              <a:spcBef>
                <a:spcPts val="300"/>
              </a:spcBef>
              <a:spcAft>
                <a:spcPts val="300"/>
              </a:spcAft>
              <a:buClr>
                <a:schemeClr val="accent1"/>
              </a:buClr>
              <a:buSzPct val="90000"/>
            </a:pPr>
            <a:r>
              <a:rPr lang="el-GR" sz="1800" i="1" dirty="0"/>
              <a:t>γ</a:t>
            </a:r>
            <a:r>
              <a:rPr lang="en-US" i="1" dirty="0"/>
              <a:t> recovery rate</a:t>
            </a:r>
            <a:endParaRPr lang="en-US" dirty="0"/>
          </a:p>
          <a:p>
            <a:pPr>
              <a:spcBef>
                <a:spcPts val="300"/>
              </a:spcBef>
              <a:spcAft>
                <a:spcPts val="300"/>
              </a:spcAft>
              <a:buClr>
                <a:schemeClr val="accent1"/>
              </a:buClr>
              <a:buSzPct val="90000"/>
            </a:pPr>
            <a:r>
              <a:rPr lang="el-GR" dirty="0"/>
              <a:t>α</a:t>
            </a:r>
            <a:r>
              <a:rPr lang="en-US" dirty="0"/>
              <a:t> reinfection rate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992C73C-95B4-4CDA-9A30-D4679CEF9372}"/>
                  </a:ext>
                </a:extLst>
              </p:cNvPr>
              <p:cNvSpPr txBox="1"/>
              <p:nvPr/>
            </p:nvSpPr>
            <p:spPr bwMode="gray">
              <a:xfrm>
                <a:off x="128193" y="4665729"/>
                <a:ext cx="3083307" cy="1821076"/>
              </a:xfrm>
              <a:prstGeom prst="rect">
                <a:avLst/>
              </a:prstGeom>
              <a:noFill/>
            </p:spPr>
            <p:txBody>
              <a:bodyPr wrap="square">
                <a:spAutoFit/>
              </a:bodyPr>
              <a:lstStyle/>
              <a:p>
                <a:pPr>
                  <a:spcBef>
                    <a:spcPts val="300"/>
                  </a:spcBef>
                  <a:spcAft>
                    <a:spcPts val="300"/>
                  </a:spcAft>
                  <a:buClr>
                    <a:schemeClr val="accent1"/>
                  </a:buClr>
                  <a:buSzPct val="90000"/>
                </a:pPr>
                <a:r>
                  <a:rPr lang="en-US" dirty="0">
                    <a:solidFill>
                      <a:schemeClr val="accent6">
                        <a:lumMod val="10000"/>
                      </a:schemeClr>
                    </a:solidFill>
                  </a:rPr>
                  <a:t>Rates of Change </a:t>
                </a:r>
              </a:p>
              <a:p>
                <a:pPr>
                  <a:spcBef>
                    <a:spcPts val="300"/>
                  </a:spcBef>
                  <a:spcAft>
                    <a:spcPts val="300"/>
                  </a:spcAft>
                  <a:buClr>
                    <a:schemeClr val="accent1"/>
                  </a:buClr>
                  <a:buSzPct val="90000"/>
                </a:pPr>
                <a:r>
                  <a:rPr lang="en-US" dirty="0">
                    <a:solidFill>
                      <a:srgbClr val="0070C0"/>
                    </a:solidFill>
                  </a:rPr>
                  <a:t>Susceptible </a:t>
                </a:r>
                <a14:m>
                  <m:oMath xmlns:m="http://schemas.openxmlformats.org/officeDocument/2006/math">
                    <m:f>
                      <m:fPr>
                        <m:ctrlPr>
                          <a:rPr lang="en-US" i="1" smtClean="0">
                            <a:solidFill>
                              <a:srgbClr val="0070C0"/>
                            </a:solidFill>
                            <a:latin typeface="Cambria Math" panose="02040503050406030204" pitchFamily="18" charset="0"/>
                          </a:rPr>
                        </m:ctrlPr>
                      </m:fPr>
                      <m:num>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𝑆</m:t>
                        </m:r>
                      </m:num>
                      <m:den>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𝑡</m:t>
                        </m:r>
                      </m:den>
                    </m:f>
                    <m:r>
                      <a:rPr lang="en-US" b="0" i="1" smtClean="0">
                        <a:solidFill>
                          <a:srgbClr val="0070C0"/>
                        </a:solidFill>
                        <a:latin typeface="Cambria Math" panose="02040503050406030204" pitchFamily="18" charset="0"/>
                      </a:rPr>
                      <m:t>=−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𝛽</m:t>
                        </m:r>
                      </m:num>
                      <m:den>
                        <m:r>
                          <a:rPr lang="en-US" b="0" i="1" smtClean="0">
                            <a:solidFill>
                              <a:srgbClr val="0070C0"/>
                            </a:solidFill>
                            <a:latin typeface="Cambria Math" panose="02040503050406030204" pitchFamily="18" charset="0"/>
                          </a:rPr>
                          <m:t>𝑁</m:t>
                        </m:r>
                      </m:den>
                    </m:f>
                    <m:r>
                      <a:rPr lang="en-US" b="0" i="1" smtClean="0">
                        <a:solidFill>
                          <a:srgbClr val="0070C0"/>
                        </a:solidFill>
                        <a:latin typeface="Cambria Math" panose="02040503050406030204" pitchFamily="18" charset="0"/>
                      </a:rPr>
                      <m:t>𝑆𝐼</m:t>
                    </m:r>
                  </m:oMath>
                </a14:m>
                <a:endParaRPr lang="en-US" dirty="0"/>
              </a:p>
              <a:p>
                <a:pPr>
                  <a:spcBef>
                    <a:spcPts val="300"/>
                  </a:spcBef>
                  <a:spcAft>
                    <a:spcPts val="300"/>
                  </a:spcAft>
                  <a:buClr>
                    <a:schemeClr val="accent1"/>
                  </a:buClr>
                  <a:buSzPct val="90000"/>
                </a:pPr>
                <a:r>
                  <a:rPr lang="en-US" dirty="0">
                    <a:solidFill>
                      <a:srgbClr val="FF6600"/>
                    </a:solidFill>
                  </a:rPr>
                  <a:t>Infected </a:t>
                </a:r>
                <a14:m>
                  <m:oMath xmlns:m="http://schemas.openxmlformats.org/officeDocument/2006/math">
                    <m:f>
                      <m:fPr>
                        <m:ctrlPr>
                          <a:rPr lang="en-US" i="1" smtClean="0">
                            <a:solidFill>
                              <a:srgbClr val="FF6600"/>
                            </a:solidFill>
                            <a:latin typeface="Cambria Math" panose="02040503050406030204" pitchFamily="18" charset="0"/>
                          </a:rPr>
                        </m:ctrlPr>
                      </m:fPr>
                      <m:num>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𝐼</m:t>
                        </m:r>
                      </m:num>
                      <m:den>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𝑡</m:t>
                        </m:r>
                      </m:den>
                    </m:f>
                    <m:r>
                      <a:rPr lang="en-US" b="0" i="1" smtClean="0">
                        <a:solidFill>
                          <a:srgbClr val="FF6600"/>
                        </a:solidFill>
                        <a:latin typeface="Cambria Math" panose="02040503050406030204" pitchFamily="18" charset="0"/>
                      </a:rPr>
                      <m:t>=− </m:t>
                    </m:r>
                    <m:f>
                      <m:fPr>
                        <m:ctrlPr>
                          <a:rPr lang="en-US" b="0" i="1" smtClean="0">
                            <a:solidFill>
                              <a:srgbClr val="FF6600"/>
                            </a:solidFill>
                            <a:latin typeface="Cambria Math" panose="02040503050406030204" pitchFamily="18" charset="0"/>
                          </a:rPr>
                        </m:ctrlPr>
                      </m:fPr>
                      <m:num>
                        <m:r>
                          <a:rPr lang="en-US" b="0" i="1" smtClean="0">
                            <a:solidFill>
                              <a:srgbClr val="FF6600"/>
                            </a:solidFill>
                            <a:latin typeface="Cambria Math" panose="02040503050406030204" pitchFamily="18" charset="0"/>
                          </a:rPr>
                          <m:t>𝛽</m:t>
                        </m:r>
                      </m:num>
                      <m:den>
                        <m:r>
                          <a:rPr lang="en-US" b="0" i="1" smtClean="0">
                            <a:solidFill>
                              <a:srgbClr val="FF6600"/>
                            </a:solidFill>
                            <a:latin typeface="Cambria Math" panose="02040503050406030204" pitchFamily="18" charset="0"/>
                          </a:rPr>
                          <m:t>𝑁</m:t>
                        </m:r>
                      </m:den>
                    </m:f>
                    <m:r>
                      <a:rPr lang="en-US" b="0" i="1" smtClean="0">
                        <a:solidFill>
                          <a:srgbClr val="FF6600"/>
                        </a:solidFill>
                        <a:latin typeface="Cambria Math" panose="02040503050406030204" pitchFamily="18" charset="0"/>
                      </a:rPr>
                      <m:t>𝑆𝐼</m:t>
                    </m:r>
                    <m:r>
                      <a:rPr lang="en-US" b="0" i="1" smtClean="0">
                        <a:solidFill>
                          <a:srgbClr val="FF6600"/>
                        </a:solidFill>
                        <a:latin typeface="Cambria Math" panose="02040503050406030204" pitchFamily="18" charset="0"/>
                      </a:rPr>
                      <m:t> −</m:t>
                    </m:r>
                    <m:r>
                      <a:rPr lang="en-US" b="0" i="1" smtClean="0">
                        <a:solidFill>
                          <a:srgbClr val="FF6600"/>
                        </a:solidFill>
                        <a:latin typeface="Cambria Math" panose="02040503050406030204" pitchFamily="18" charset="0"/>
                      </a:rPr>
                      <m:t>𝛾</m:t>
                    </m:r>
                    <m:r>
                      <a:rPr lang="en-US" b="0" i="1" smtClean="0">
                        <a:solidFill>
                          <a:srgbClr val="FF6600"/>
                        </a:solidFill>
                        <a:latin typeface="Cambria Math" panose="02040503050406030204" pitchFamily="18" charset="0"/>
                      </a:rPr>
                      <m:t>𝐼</m:t>
                    </m:r>
                  </m:oMath>
                </a14:m>
                <a:endParaRPr lang="en-US" dirty="0">
                  <a:solidFill>
                    <a:srgbClr val="FF6600"/>
                  </a:solidFill>
                </a:endParaRPr>
              </a:p>
              <a:p>
                <a:pPr>
                  <a:spcBef>
                    <a:spcPts val="300"/>
                  </a:spcBef>
                  <a:spcAft>
                    <a:spcPts val="300"/>
                  </a:spcAft>
                  <a:buClr>
                    <a:schemeClr val="accent1"/>
                  </a:buClr>
                  <a:buSzPct val="90000"/>
                </a:pPr>
                <a:r>
                  <a:rPr lang="en-US" dirty="0">
                    <a:solidFill>
                      <a:srgbClr val="00B050"/>
                    </a:solidFill>
                  </a:rPr>
                  <a:t>Recovered </a:t>
                </a:r>
                <a14:m>
                  <m:oMath xmlns:m="http://schemas.openxmlformats.org/officeDocument/2006/math">
                    <m:f>
                      <m:fPr>
                        <m:ctrlPr>
                          <a:rPr lang="en-US" i="1" smtClean="0">
                            <a:solidFill>
                              <a:srgbClr val="00B050"/>
                            </a:solidFill>
                            <a:latin typeface="Cambria Math" panose="02040503050406030204" pitchFamily="18" charset="0"/>
                          </a:rPr>
                        </m:ctrlPr>
                      </m:fPr>
                      <m:num>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𝑅</m:t>
                        </m:r>
                      </m:num>
                      <m:den>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𝑡</m:t>
                        </m:r>
                      </m:den>
                    </m:f>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𝛾</m:t>
                    </m:r>
                    <m:r>
                      <a:rPr lang="en-US" b="0" i="1" smtClean="0">
                        <a:solidFill>
                          <a:srgbClr val="00B050"/>
                        </a:solidFill>
                        <a:latin typeface="Cambria Math" panose="02040503050406030204" pitchFamily="18" charset="0"/>
                      </a:rPr>
                      <m:t>𝐼</m:t>
                    </m:r>
                  </m:oMath>
                </a14:m>
                <a:endParaRPr lang="en-US" dirty="0">
                  <a:solidFill>
                    <a:srgbClr val="00B050"/>
                  </a:solidFill>
                </a:endParaRPr>
              </a:p>
            </p:txBody>
          </p:sp>
        </mc:Choice>
        <mc:Fallback xmlns="">
          <p:sp>
            <p:nvSpPr>
              <p:cNvPr id="53" name="TextBox 52">
                <a:extLst>
                  <a:ext uri="{FF2B5EF4-FFF2-40B4-BE49-F238E27FC236}">
                    <a16:creationId xmlns:a16="http://schemas.microsoft.com/office/drawing/2014/main" id="{1992C73C-95B4-4CDA-9A30-D4679CEF9372}"/>
                  </a:ext>
                </a:extLst>
              </p:cNvPr>
              <p:cNvSpPr txBox="1">
                <a:spLocks noRot="1" noChangeAspect="1" noMove="1" noResize="1" noEditPoints="1" noAdjustHandles="1" noChangeArrowheads="1" noChangeShapeType="1" noTextEdit="1"/>
              </p:cNvSpPr>
              <p:nvPr/>
            </p:nvSpPr>
            <p:spPr bwMode="gray">
              <a:xfrm>
                <a:off x="128193" y="4665729"/>
                <a:ext cx="3083307" cy="1821076"/>
              </a:xfrm>
              <a:prstGeom prst="rect">
                <a:avLst/>
              </a:prstGeom>
              <a:blipFill>
                <a:blip r:embed="rId5"/>
                <a:stretch>
                  <a:fillRect l="-1581" t="-1672"/>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05885F1F-CCF0-48B9-A2FC-EE66183E34F4}"/>
              </a:ext>
            </a:extLst>
          </p:cNvPr>
          <p:cNvGrpSpPr/>
          <p:nvPr/>
        </p:nvGrpSpPr>
        <p:grpSpPr>
          <a:xfrm>
            <a:off x="3035865" y="2951624"/>
            <a:ext cx="4820017" cy="3762375"/>
            <a:chOff x="3153983" y="3045098"/>
            <a:chExt cx="4820017" cy="3762375"/>
          </a:xfrm>
        </p:grpSpPr>
        <p:grpSp>
          <p:nvGrpSpPr>
            <p:cNvPr id="73" name="Group 72">
              <a:extLst>
                <a:ext uri="{FF2B5EF4-FFF2-40B4-BE49-F238E27FC236}">
                  <a16:creationId xmlns:a16="http://schemas.microsoft.com/office/drawing/2014/main" id="{8BA90804-E5F8-4A98-8DC0-C2EDB183DEC2}"/>
                </a:ext>
              </a:extLst>
            </p:cNvPr>
            <p:cNvGrpSpPr/>
            <p:nvPr/>
          </p:nvGrpSpPr>
          <p:grpSpPr>
            <a:xfrm>
              <a:off x="3211500" y="3045098"/>
              <a:ext cx="4762500" cy="3762375"/>
              <a:chOff x="3211500" y="3045098"/>
              <a:chExt cx="4762500" cy="3762375"/>
            </a:xfrm>
          </p:grpSpPr>
          <p:pic>
            <p:nvPicPr>
              <p:cNvPr id="49" name="Picture 48" descr="Chart&#10;&#10;Description automatically generated">
                <a:extLst>
                  <a:ext uri="{FF2B5EF4-FFF2-40B4-BE49-F238E27FC236}">
                    <a16:creationId xmlns:a16="http://schemas.microsoft.com/office/drawing/2014/main" id="{1741C177-4166-4ED4-9EBC-771D2B307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500" y="3045098"/>
                <a:ext cx="4762500" cy="3762375"/>
              </a:xfrm>
              <a:prstGeom prst="rect">
                <a:avLst/>
              </a:prstGeom>
            </p:spPr>
          </p:pic>
          <p:sp>
            <p:nvSpPr>
              <p:cNvPr id="51" name="TextBox 50">
                <a:extLst>
                  <a:ext uri="{FF2B5EF4-FFF2-40B4-BE49-F238E27FC236}">
                    <a16:creationId xmlns:a16="http://schemas.microsoft.com/office/drawing/2014/main" id="{8E199E75-2825-4D07-A405-8DDE1928AD30}"/>
                  </a:ext>
                </a:extLst>
              </p:cNvPr>
              <p:cNvSpPr txBox="1"/>
              <p:nvPr/>
            </p:nvSpPr>
            <p:spPr bwMode="gray">
              <a:xfrm>
                <a:off x="6096000" y="3098958"/>
                <a:ext cx="214559" cy="819150"/>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200" b="1" dirty="0">
                    <a:solidFill>
                      <a:schemeClr val="accent4">
                        <a:lumMod val="75000"/>
                      </a:schemeClr>
                    </a:solidFill>
                  </a:rPr>
                  <a:t>S</a:t>
                </a:r>
              </a:p>
              <a:p>
                <a:pPr algn="ctr">
                  <a:spcBef>
                    <a:spcPts val="300"/>
                  </a:spcBef>
                  <a:spcAft>
                    <a:spcPts val="300"/>
                  </a:spcAft>
                  <a:buClr>
                    <a:schemeClr val="accent1"/>
                  </a:buClr>
                  <a:buSzPct val="90000"/>
                </a:pPr>
                <a:r>
                  <a:rPr lang="en-US" sz="1200" b="1" dirty="0">
                    <a:solidFill>
                      <a:srgbClr val="FF6600"/>
                    </a:solidFill>
                  </a:rPr>
                  <a:t>I</a:t>
                </a:r>
              </a:p>
              <a:p>
                <a:pPr algn="ctr">
                  <a:spcBef>
                    <a:spcPts val="300"/>
                  </a:spcBef>
                  <a:spcAft>
                    <a:spcPts val="300"/>
                  </a:spcAft>
                  <a:buClr>
                    <a:schemeClr val="accent1"/>
                  </a:buClr>
                  <a:buSzPct val="90000"/>
                </a:pPr>
                <a:r>
                  <a:rPr lang="en-US" sz="1200" b="1" dirty="0">
                    <a:solidFill>
                      <a:srgbClr val="00B050"/>
                    </a:solidFill>
                  </a:rPr>
                  <a:t>R</a:t>
                </a:r>
              </a:p>
            </p:txBody>
          </p:sp>
        </p:grpSp>
        <p:sp>
          <p:nvSpPr>
            <p:cNvPr id="68" name="TextBox 67">
              <a:extLst>
                <a:ext uri="{FF2B5EF4-FFF2-40B4-BE49-F238E27FC236}">
                  <a16:creationId xmlns:a16="http://schemas.microsoft.com/office/drawing/2014/main" id="{813BFF09-DC35-484B-A5C9-59AF073A0954}"/>
                </a:ext>
              </a:extLst>
            </p:cNvPr>
            <p:cNvSpPr txBox="1"/>
            <p:nvPr/>
          </p:nvSpPr>
          <p:spPr bwMode="gray">
            <a:xfrm>
              <a:off x="3153983" y="6188869"/>
              <a:ext cx="1433966" cy="261610"/>
            </a:xfrm>
            <a:prstGeom prst="rect">
              <a:avLst/>
            </a:prstGeom>
            <a:noFill/>
          </p:spPr>
          <p:txBody>
            <a:bodyPr wrap="square">
              <a:spAutoFit/>
            </a:bodyPr>
            <a:lstStyle/>
            <a:p>
              <a:r>
                <a:rPr lang="en-US" sz="1100" dirty="0"/>
                <a:t>[Wikipedia 2020] </a:t>
              </a:r>
            </a:p>
          </p:txBody>
        </p:sp>
      </p:grpSp>
      <p:grpSp>
        <p:nvGrpSpPr>
          <p:cNvPr id="71" name="Group 70">
            <a:extLst>
              <a:ext uri="{FF2B5EF4-FFF2-40B4-BE49-F238E27FC236}">
                <a16:creationId xmlns:a16="http://schemas.microsoft.com/office/drawing/2014/main" id="{191D0146-7B76-40FE-A92D-B9785CB59DAF}"/>
              </a:ext>
            </a:extLst>
          </p:cNvPr>
          <p:cNvGrpSpPr/>
          <p:nvPr/>
        </p:nvGrpSpPr>
        <p:grpSpPr>
          <a:xfrm>
            <a:off x="8669301" y="3861200"/>
            <a:ext cx="3306340" cy="2385549"/>
            <a:chOff x="8542098" y="3780368"/>
            <a:chExt cx="3306340" cy="2385549"/>
          </a:xfrm>
        </p:grpSpPr>
        <p:graphicFrame>
          <p:nvGraphicFramePr>
            <p:cNvPr id="65" name="Object 64">
              <a:extLst>
                <a:ext uri="{FF2B5EF4-FFF2-40B4-BE49-F238E27FC236}">
                  <a16:creationId xmlns:a16="http://schemas.microsoft.com/office/drawing/2014/main" id="{B38AD5B2-7771-4484-9502-07EBD831A816}"/>
                </a:ext>
              </a:extLst>
            </p:cNvPr>
            <p:cNvGraphicFramePr>
              <a:graphicFrameLocks noChangeAspect="1"/>
            </p:cNvGraphicFramePr>
            <p:nvPr>
              <p:extLst>
                <p:ext uri="{D42A27DB-BD31-4B8C-83A1-F6EECF244321}">
                  <p14:modId xmlns:p14="http://schemas.microsoft.com/office/powerpoint/2010/main" val="144331483"/>
                </p:ext>
              </p:extLst>
            </p:nvPr>
          </p:nvGraphicFramePr>
          <p:xfrm>
            <a:off x="10488384" y="3780368"/>
            <a:ext cx="1360054" cy="2385549"/>
          </p:xfrm>
          <a:graphic>
            <a:graphicData uri="http://schemas.openxmlformats.org/presentationml/2006/ole">
              <mc:AlternateContent xmlns:mc="http://schemas.openxmlformats.org/markup-compatibility/2006">
                <mc:Choice xmlns:v="urn:schemas-microsoft-com:vml" Requires="v">
                  <p:oleObj name="Bitmap Image" r:id="rId7" imgW="2671920" imgH="4686480" progId="Paint.Picture">
                    <p:embed/>
                  </p:oleObj>
                </mc:Choice>
                <mc:Fallback>
                  <p:oleObj name="Bitmap Image" r:id="rId7" imgW="2671920" imgH="4686480" progId="Paint.Picture">
                    <p:embed/>
                    <p:pic>
                      <p:nvPicPr>
                        <p:cNvPr id="0" name=""/>
                        <p:cNvPicPr/>
                        <p:nvPr/>
                      </p:nvPicPr>
                      <p:blipFill>
                        <a:blip r:embed="rId8"/>
                        <a:stretch>
                          <a:fillRect/>
                        </a:stretch>
                      </p:blipFill>
                      <p:spPr>
                        <a:xfrm>
                          <a:off x="10488384" y="3780368"/>
                          <a:ext cx="1360054" cy="2385549"/>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CF47CBBD-78E3-4EAD-908B-C4D01E25569A}"/>
                </a:ext>
              </a:extLst>
            </p:cNvPr>
            <p:cNvSpPr txBox="1"/>
            <p:nvPr/>
          </p:nvSpPr>
          <p:spPr bwMode="gray">
            <a:xfrm>
              <a:off x="8542098" y="3788365"/>
              <a:ext cx="1651775" cy="276999"/>
            </a:xfrm>
            <a:prstGeom prst="rect">
              <a:avLst/>
            </a:prstGeom>
            <a:noFill/>
          </p:spPr>
          <p:txBody>
            <a:bodyPr wrap="square">
              <a:spAutoFit/>
            </a:bodyPr>
            <a:lstStyle/>
            <a:p>
              <a:r>
                <a:rPr lang="en-US" sz="1200" dirty="0"/>
                <a:t>[</a:t>
              </a:r>
              <a:r>
                <a:rPr lang="en-US" sz="1200" dirty="0" err="1"/>
                <a:t>Eisensberg</a:t>
              </a:r>
              <a:r>
                <a:rPr lang="en-US" sz="1200" dirty="0"/>
                <a:t> 2020] </a:t>
              </a:r>
            </a:p>
          </p:txBody>
        </p:sp>
      </p:grpSp>
      <p:sp>
        <p:nvSpPr>
          <p:cNvPr id="77" name="TextBox 76">
            <a:extLst>
              <a:ext uri="{FF2B5EF4-FFF2-40B4-BE49-F238E27FC236}">
                <a16:creationId xmlns:a16="http://schemas.microsoft.com/office/drawing/2014/main" id="{B6B4CBBA-F5FC-48CC-A505-CAB273DB0B75}"/>
              </a:ext>
            </a:extLst>
          </p:cNvPr>
          <p:cNvSpPr txBox="1"/>
          <p:nvPr/>
        </p:nvSpPr>
        <p:spPr bwMode="gray">
          <a:xfrm>
            <a:off x="5408184" y="2645079"/>
            <a:ext cx="6655623" cy="276999"/>
          </a:xfrm>
          <a:prstGeom prst="rect">
            <a:avLst/>
          </a:prstGeom>
          <a:solidFill>
            <a:schemeClr val="accent3">
              <a:lumMod val="20000"/>
              <a:lumOff val="80000"/>
            </a:schemeClr>
          </a:solidFill>
        </p:spPr>
        <p:txBody>
          <a:bodyPr wrap="square">
            <a:spAutoFit/>
          </a:bodyPr>
          <a:lstStyle/>
          <a:p>
            <a:r>
              <a:rPr lang="en-US" sz="1200" u="sng" dirty="0"/>
              <a:t>[Stevens 2020]</a:t>
            </a:r>
            <a:r>
              <a:rPr lang="en-US" sz="1200" dirty="0"/>
              <a:t>: </a:t>
            </a:r>
            <a:r>
              <a:rPr lang="en-US" sz="1200" dirty="0">
                <a:hlinkClick r:id="rId9"/>
              </a:rPr>
              <a:t>https://twitter.com/Harry_Stevens/status/1238940084994523136</a:t>
            </a:r>
            <a:r>
              <a:rPr lang="en-US" sz="1200" dirty="0"/>
              <a:t> </a:t>
            </a:r>
          </a:p>
        </p:txBody>
      </p:sp>
      <p:pic>
        <p:nvPicPr>
          <p:cNvPr id="81" name="Picture 80" descr="Shape&#10;&#10;Description automatically generated with medium confidence">
            <a:extLst>
              <a:ext uri="{FF2B5EF4-FFF2-40B4-BE49-F238E27FC236}">
                <a16:creationId xmlns:a16="http://schemas.microsoft.com/office/drawing/2014/main" id="{3B040BDF-D3A1-455A-8B80-6E1A8C1C24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2158" y="858179"/>
            <a:ext cx="2731649" cy="1820087"/>
          </a:xfrm>
          <a:prstGeom prst="rect">
            <a:avLst/>
          </a:prstGeom>
          <a:ln>
            <a:solidFill>
              <a:schemeClr val="accent3"/>
            </a:solidFill>
          </a:ln>
        </p:spPr>
      </p:pic>
      <p:grpSp>
        <p:nvGrpSpPr>
          <p:cNvPr id="104" name="Group 103">
            <a:extLst>
              <a:ext uri="{FF2B5EF4-FFF2-40B4-BE49-F238E27FC236}">
                <a16:creationId xmlns:a16="http://schemas.microsoft.com/office/drawing/2014/main" id="{8D7EB01B-D3C8-4D3A-A47E-E6E5AA3033E8}"/>
              </a:ext>
            </a:extLst>
          </p:cNvPr>
          <p:cNvGrpSpPr/>
          <p:nvPr/>
        </p:nvGrpSpPr>
        <p:grpSpPr>
          <a:xfrm>
            <a:off x="5106822" y="927731"/>
            <a:ext cx="4196356" cy="1617427"/>
            <a:chOff x="5228731" y="927290"/>
            <a:chExt cx="4196356" cy="1617427"/>
          </a:xfrm>
        </p:grpSpPr>
        <p:pic>
          <p:nvPicPr>
            <p:cNvPr id="64" name="Picture 63">
              <a:extLst>
                <a:ext uri="{FF2B5EF4-FFF2-40B4-BE49-F238E27FC236}">
                  <a16:creationId xmlns:a16="http://schemas.microsoft.com/office/drawing/2014/main" id="{4C9C1E07-8476-485C-8BC9-8B9CF25EF160}"/>
                </a:ext>
              </a:extLst>
            </p:cNvPr>
            <p:cNvPicPr>
              <a:picLocks noChangeAspect="1"/>
            </p:cNvPicPr>
            <p:nvPr/>
          </p:nvPicPr>
          <p:blipFill>
            <a:blip r:embed="rId11"/>
            <a:stretch>
              <a:fillRect/>
            </a:stretch>
          </p:blipFill>
          <p:spPr>
            <a:xfrm>
              <a:off x="5228731" y="927290"/>
              <a:ext cx="4157225" cy="1617427"/>
            </a:xfrm>
            <a:prstGeom prst="rect">
              <a:avLst/>
            </a:prstGeom>
          </p:spPr>
        </p:pic>
        <p:sp>
          <p:nvSpPr>
            <p:cNvPr id="103" name="TextBox 102">
              <a:extLst>
                <a:ext uri="{FF2B5EF4-FFF2-40B4-BE49-F238E27FC236}">
                  <a16:creationId xmlns:a16="http://schemas.microsoft.com/office/drawing/2014/main" id="{60CC6CB8-D441-4F0C-A734-9BED42F7EC46}"/>
                </a:ext>
              </a:extLst>
            </p:cNvPr>
            <p:cNvSpPr txBox="1"/>
            <p:nvPr/>
          </p:nvSpPr>
          <p:spPr bwMode="gray">
            <a:xfrm>
              <a:off x="8126416" y="1039170"/>
              <a:ext cx="1298671" cy="261610"/>
            </a:xfrm>
            <a:prstGeom prst="rect">
              <a:avLst/>
            </a:prstGeom>
            <a:noFill/>
          </p:spPr>
          <p:txBody>
            <a:bodyPr wrap="square">
              <a:spAutoFit/>
            </a:bodyPr>
            <a:lstStyle/>
            <a:p>
              <a:r>
                <a:rPr lang="en-US" sz="1100" dirty="0"/>
                <a:t>[</a:t>
              </a:r>
              <a:r>
                <a:rPr lang="en-US" sz="1100" dirty="0" err="1"/>
                <a:t>Bertozzi</a:t>
              </a:r>
              <a:r>
                <a:rPr lang="en-US" sz="1100" dirty="0"/>
                <a:t> 2020] </a:t>
              </a:r>
            </a:p>
          </p:txBody>
        </p:sp>
      </p:grpSp>
    </p:spTree>
    <p:extLst>
      <p:ext uri="{BB962C8B-B14F-4D97-AF65-F5344CB8AC3E}">
        <p14:creationId xmlns:p14="http://schemas.microsoft.com/office/powerpoint/2010/main" val="2942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a:extLst>
              <a:ext uri="{FF2B5EF4-FFF2-40B4-BE49-F238E27FC236}">
                <a16:creationId xmlns:a16="http://schemas.microsoft.com/office/drawing/2014/main" id="{0D176C39-F0B9-4249-AF95-9A84DA782265}"/>
              </a:ext>
            </a:extLst>
          </p:cNvPr>
          <p:cNvPicPr>
            <a:picLocks noChangeAspect="1"/>
          </p:cNvPicPr>
          <p:nvPr/>
        </p:nvPicPr>
        <p:blipFill>
          <a:blip r:embed="rId3"/>
          <a:stretch>
            <a:fillRect/>
          </a:stretch>
        </p:blipFill>
        <p:spPr>
          <a:xfrm>
            <a:off x="6539569" y="4133575"/>
            <a:ext cx="4799098" cy="2242436"/>
          </a:xfrm>
          <a:prstGeom prst="rect">
            <a:avLst/>
          </a:prstGeom>
        </p:spPr>
      </p:pic>
      <p:sp>
        <p:nvSpPr>
          <p:cNvPr id="2" name="Title 1">
            <a:extLst>
              <a:ext uri="{FF2B5EF4-FFF2-40B4-BE49-F238E27FC236}">
                <a16:creationId xmlns:a16="http://schemas.microsoft.com/office/drawing/2014/main" id="{E0A83572-1D5B-4AFF-A752-45BD61A3927F}"/>
              </a:ext>
            </a:extLst>
          </p:cNvPr>
          <p:cNvSpPr>
            <a:spLocks noGrp="1"/>
          </p:cNvSpPr>
          <p:nvPr>
            <p:ph type="title"/>
          </p:nvPr>
        </p:nvSpPr>
        <p:spPr/>
        <p:txBody>
          <a:bodyPr/>
          <a:lstStyle/>
          <a:p>
            <a:r>
              <a:rPr lang="en-US" dirty="0"/>
              <a:t>SEIZ model</a:t>
            </a:r>
          </a:p>
        </p:txBody>
      </p:sp>
      <p:sp>
        <p:nvSpPr>
          <p:cNvPr id="4" name="Slide Number Placeholder 3">
            <a:extLst>
              <a:ext uri="{FF2B5EF4-FFF2-40B4-BE49-F238E27FC236}">
                <a16:creationId xmlns:a16="http://schemas.microsoft.com/office/drawing/2014/main" id="{8F3DFA34-9FF1-457B-A7CB-E195A7A537E5}"/>
              </a:ext>
            </a:extLst>
          </p:cNvPr>
          <p:cNvSpPr>
            <a:spLocks noGrp="1"/>
          </p:cNvSpPr>
          <p:nvPr>
            <p:ph type="sldNum" sz="quarter" idx="12"/>
          </p:nvPr>
        </p:nvSpPr>
        <p:spPr/>
        <p:txBody>
          <a:bodyPr/>
          <a:lstStyle/>
          <a:p>
            <a:fld id="{81561042-0DC2-4A04-AA50-F6D44EB20EBA}" type="slidenum">
              <a:rPr lang="en-US" smtClean="0"/>
              <a:t>7</a:t>
            </a:fld>
            <a:endParaRPr lang="en-US"/>
          </a:p>
        </p:txBody>
      </p:sp>
      <p:sp>
        <p:nvSpPr>
          <p:cNvPr id="5" name="Rectangle: Rounded Corners 4">
            <a:extLst>
              <a:ext uri="{FF2B5EF4-FFF2-40B4-BE49-F238E27FC236}">
                <a16:creationId xmlns:a16="http://schemas.microsoft.com/office/drawing/2014/main" id="{6582A885-704B-4E4C-A418-2AD56D70952C}"/>
              </a:ext>
            </a:extLst>
          </p:cNvPr>
          <p:cNvSpPr/>
          <p:nvPr/>
        </p:nvSpPr>
        <p:spPr bwMode="gray">
          <a:xfrm>
            <a:off x="484643" y="2446162"/>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6" name="Rectangle: Rounded Corners 5">
            <a:extLst>
              <a:ext uri="{FF2B5EF4-FFF2-40B4-BE49-F238E27FC236}">
                <a16:creationId xmlns:a16="http://schemas.microsoft.com/office/drawing/2014/main" id="{4AA5AF84-1007-46BB-8F88-B513AD234E63}"/>
              </a:ext>
            </a:extLst>
          </p:cNvPr>
          <p:cNvSpPr/>
          <p:nvPr/>
        </p:nvSpPr>
        <p:spPr bwMode="gray">
          <a:xfrm>
            <a:off x="4238663" y="1523733"/>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7" name="Rectangle: Rounded Corners 6">
            <a:extLst>
              <a:ext uri="{FF2B5EF4-FFF2-40B4-BE49-F238E27FC236}">
                <a16:creationId xmlns:a16="http://schemas.microsoft.com/office/drawing/2014/main" id="{49C608DC-626D-40AA-B761-32A3532CC399}"/>
              </a:ext>
            </a:extLst>
          </p:cNvPr>
          <p:cNvSpPr/>
          <p:nvPr/>
        </p:nvSpPr>
        <p:spPr bwMode="gray">
          <a:xfrm>
            <a:off x="4230147" y="2907238"/>
            <a:ext cx="1176086" cy="67811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Exposed</a:t>
            </a:r>
            <a:endParaRPr lang="en-US" sz="1200" b="1" dirty="0">
              <a:solidFill>
                <a:schemeClr val="bg1"/>
              </a:solidFill>
            </a:endParaRPr>
          </a:p>
        </p:txBody>
      </p:sp>
      <p:cxnSp>
        <p:nvCxnSpPr>
          <p:cNvPr id="8" name="Straight Arrow Connector 7">
            <a:extLst>
              <a:ext uri="{FF2B5EF4-FFF2-40B4-BE49-F238E27FC236}">
                <a16:creationId xmlns:a16="http://schemas.microsoft.com/office/drawing/2014/main" id="{9DBBC373-6562-4026-A96C-68312EA53721}"/>
              </a:ext>
            </a:extLst>
          </p:cNvPr>
          <p:cNvCxnSpPr>
            <a:cxnSpLocks/>
            <a:stCxn id="5" idx="3"/>
            <a:endCxn id="6" idx="1"/>
          </p:cNvCxnSpPr>
          <p:nvPr/>
        </p:nvCxnSpPr>
        <p:spPr bwMode="gray">
          <a:xfrm flipV="1">
            <a:off x="1699149" y="1933308"/>
            <a:ext cx="2539514" cy="922429"/>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F4A71C7-3B16-4BA6-A44F-20CC14EF4557}"/>
              </a:ext>
            </a:extLst>
          </p:cNvPr>
          <p:cNvCxnSpPr>
            <a:cxnSpLocks/>
            <a:stCxn id="7" idx="0"/>
            <a:endCxn id="6" idx="2"/>
          </p:cNvCxnSpPr>
          <p:nvPr/>
        </p:nvCxnSpPr>
        <p:spPr bwMode="gray">
          <a:xfrm flipV="1">
            <a:off x="4818190" y="2342883"/>
            <a:ext cx="0" cy="564355"/>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34D39848-C466-41E8-BD7A-FCD594886E7C}"/>
              </a:ext>
            </a:extLst>
          </p:cNvPr>
          <p:cNvSpPr txBox="1"/>
          <p:nvPr/>
        </p:nvSpPr>
        <p:spPr bwMode="gray">
          <a:xfrm>
            <a:off x="4693293" y="1065792"/>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12" name="TextBox 11">
            <a:extLst>
              <a:ext uri="{FF2B5EF4-FFF2-40B4-BE49-F238E27FC236}">
                <a16:creationId xmlns:a16="http://schemas.microsoft.com/office/drawing/2014/main" id="{5606134C-25B8-4E41-8DCD-7FEBBEBA2726}"/>
              </a:ext>
            </a:extLst>
          </p:cNvPr>
          <p:cNvSpPr txBox="1"/>
          <p:nvPr/>
        </p:nvSpPr>
        <p:spPr bwMode="gray">
          <a:xfrm>
            <a:off x="2113031" y="232921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EBD30-1D21-4D6F-9A2A-A229C70CE2C2}"/>
                  </a:ext>
                </a:extLst>
              </p:cNvPr>
              <p:cNvSpPr txBox="1"/>
              <p:nvPr/>
            </p:nvSpPr>
            <p:spPr bwMode="gray">
              <a:xfrm>
                <a:off x="5629779" y="1904522"/>
                <a:ext cx="460212" cy="264007"/>
              </a:xfrm>
              <a:prstGeom prst="rect">
                <a:avLst/>
              </a:prstGeom>
              <a:noFill/>
            </p:spPr>
            <p:txBody>
              <a:bodyPr wrap="square" lIns="0" tIns="0" rIns="0" bIns="0" rtlCol="0">
                <a:noAutofit/>
              </a:bodyPr>
              <a:lstStyle>
                <a:defPPr>
                  <a:defRPr lang="en-US"/>
                </a:defPPr>
                <a:lvl1pPr algn="ct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𝜖</m:t>
                      </m:r>
                    </m:oMath>
                  </m:oMathPara>
                </a14:m>
                <a:endParaRPr lang="en-US" dirty="0"/>
              </a:p>
            </p:txBody>
          </p:sp>
        </mc:Choice>
        <mc:Fallback xmlns="">
          <p:sp>
            <p:nvSpPr>
              <p:cNvPr id="13" name="TextBox 12">
                <a:extLst>
                  <a:ext uri="{FF2B5EF4-FFF2-40B4-BE49-F238E27FC236}">
                    <a16:creationId xmlns:a16="http://schemas.microsoft.com/office/drawing/2014/main" id="{739EBD30-1D21-4D6F-9A2A-A229C70CE2C2}"/>
                  </a:ext>
                </a:extLst>
              </p:cNvPr>
              <p:cNvSpPr txBox="1">
                <a:spLocks noRot="1" noChangeAspect="1" noMove="1" noResize="1" noEditPoints="1" noAdjustHandles="1" noChangeArrowheads="1" noChangeShapeType="1" noTextEdit="1"/>
              </p:cNvSpPr>
              <p:nvPr/>
            </p:nvSpPr>
            <p:spPr bwMode="gray">
              <a:xfrm>
                <a:off x="5629779" y="1904522"/>
                <a:ext cx="460212" cy="264007"/>
              </a:xfrm>
              <a:prstGeom prst="rect">
                <a:avLst/>
              </a:prstGeom>
              <a:blipFill>
                <a:blip r:embed="rId4"/>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3E986C-3422-465B-8459-4B68081858DB}"/>
                  </a:ext>
                </a:extLst>
              </p:cNvPr>
              <p:cNvSpPr txBox="1"/>
              <p:nvPr/>
            </p:nvSpPr>
            <p:spPr bwMode="gray">
              <a:xfrm>
                <a:off x="4863569" y="241916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oMath>
                  </m:oMathPara>
                </a14:m>
                <a:endParaRPr lang="en-US" dirty="0"/>
              </a:p>
            </p:txBody>
          </p:sp>
        </mc:Choice>
        <mc:Fallback xmlns="">
          <p:sp>
            <p:nvSpPr>
              <p:cNvPr id="14" name="TextBox 13">
                <a:extLst>
                  <a:ext uri="{FF2B5EF4-FFF2-40B4-BE49-F238E27FC236}">
                    <a16:creationId xmlns:a16="http://schemas.microsoft.com/office/drawing/2014/main" id="{863E986C-3422-465B-8459-4B68081858DB}"/>
                  </a:ext>
                </a:extLst>
              </p:cNvPr>
              <p:cNvSpPr txBox="1">
                <a:spLocks noRot="1" noChangeAspect="1" noMove="1" noResize="1" noEditPoints="1" noAdjustHandles="1" noChangeArrowheads="1" noChangeShapeType="1" noTextEdit="1"/>
              </p:cNvSpPr>
              <p:nvPr/>
            </p:nvSpPr>
            <p:spPr bwMode="gray">
              <a:xfrm>
                <a:off x="4863569" y="2419168"/>
                <a:ext cx="416790" cy="294745"/>
              </a:xfrm>
              <a:prstGeom prst="rect">
                <a:avLst/>
              </a:prstGeom>
              <a:blipFill>
                <a:blip r:embed="rId5"/>
                <a:stretch>
                  <a:fillRect b="-2291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4C2C38-097B-4DF3-8E3F-9E728014EED8}"/>
              </a:ext>
            </a:extLst>
          </p:cNvPr>
          <p:cNvCxnSpPr>
            <a:cxnSpLocks/>
            <a:stCxn id="5" idx="3"/>
            <a:endCxn id="23" idx="1"/>
          </p:cNvCxnSpPr>
          <p:nvPr/>
        </p:nvCxnSpPr>
        <p:spPr bwMode="gray">
          <a:xfrm>
            <a:off x="1699149" y="2855737"/>
            <a:ext cx="2496764" cy="1703682"/>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165A69-4974-4083-A68E-2EE73C1ECF2C}"/>
                  </a:ext>
                </a:extLst>
              </p:cNvPr>
              <p:cNvSpPr txBox="1"/>
              <p:nvPr/>
            </p:nvSpPr>
            <p:spPr bwMode="gray">
              <a:xfrm>
                <a:off x="3447633" y="3584145"/>
                <a:ext cx="699494" cy="327732"/>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 </a:t>
                </a:r>
                <a14:m>
                  <m:oMath xmlns:m="http://schemas.openxmlformats.org/officeDocument/2006/math">
                    <m:r>
                      <a:rPr lang="en-US" dirty="0">
                        <a:latin typeface="Cambria Math" panose="02040503050406030204" pitchFamily="18" charset="0"/>
                      </a:rPr>
                      <m:t>ℓ</m:t>
                    </m:r>
                  </m:oMath>
                </a14:m>
                <a:endParaRPr lang="en-US" dirty="0"/>
              </a:p>
            </p:txBody>
          </p:sp>
        </mc:Choice>
        <mc:Fallback xmlns="">
          <p:sp>
            <p:nvSpPr>
              <p:cNvPr id="18" name="TextBox 17">
                <a:extLst>
                  <a:ext uri="{FF2B5EF4-FFF2-40B4-BE49-F238E27FC236}">
                    <a16:creationId xmlns:a16="http://schemas.microsoft.com/office/drawing/2014/main" id="{DA165A69-4974-4083-A68E-2EE73C1ECF2C}"/>
                  </a:ext>
                </a:extLst>
              </p:cNvPr>
              <p:cNvSpPr txBox="1">
                <a:spLocks noRot="1" noChangeAspect="1" noMove="1" noResize="1" noEditPoints="1" noAdjustHandles="1" noChangeArrowheads="1" noChangeShapeType="1" noTextEdit="1"/>
              </p:cNvSpPr>
              <p:nvPr/>
            </p:nvSpPr>
            <p:spPr bwMode="gray">
              <a:xfrm>
                <a:off x="3447633" y="3584145"/>
                <a:ext cx="699494" cy="327732"/>
              </a:xfrm>
              <a:prstGeom prst="rect">
                <a:avLst/>
              </a:prstGeom>
              <a:blipFill>
                <a:blip r:embed="rId6"/>
                <a:stretch>
                  <a:fillRect l="-3509" t="-24074" b="-2592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A32D91-E6B3-4EC3-90E8-95F0A9086B76}"/>
              </a:ext>
            </a:extLst>
          </p:cNvPr>
          <p:cNvCxnSpPr>
            <a:cxnSpLocks/>
            <a:stCxn id="118" idx="3"/>
          </p:cNvCxnSpPr>
          <p:nvPr/>
        </p:nvCxnSpPr>
        <p:spPr bwMode="gray">
          <a:xfrm>
            <a:off x="1646893" y="1959785"/>
            <a:ext cx="399300" cy="383486"/>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267146FB-734A-41D1-980B-AFB4DA3E5139}"/>
              </a:ext>
            </a:extLst>
          </p:cNvPr>
          <p:cNvSpPr txBox="1"/>
          <p:nvPr/>
        </p:nvSpPr>
        <p:spPr bwMode="gray">
          <a:xfrm>
            <a:off x="2871617" y="329909"/>
            <a:ext cx="6053426" cy="40957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S susceptible, E exposed, I infection rate, Z skeptics</a:t>
            </a:r>
          </a:p>
        </p:txBody>
      </p:sp>
      <p:sp>
        <p:nvSpPr>
          <p:cNvPr id="23" name="Rectangle: Rounded Corners 22">
            <a:extLst>
              <a:ext uri="{FF2B5EF4-FFF2-40B4-BE49-F238E27FC236}">
                <a16:creationId xmlns:a16="http://schemas.microsoft.com/office/drawing/2014/main" id="{11C9B770-CA95-4291-924C-7A8160BC0915}"/>
              </a:ext>
            </a:extLst>
          </p:cNvPr>
          <p:cNvSpPr/>
          <p:nvPr/>
        </p:nvSpPr>
        <p:spPr bwMode="gray">
          <a:xfrm>
            <a:off x="4195913" y="4149844"/>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Skeptic</a:t>
            </a:r>
            <a:endParaRPr lang="en-US" sz="1200" b="1" dirty="0">
              <a:solidFill>
                <a:schemeClr val="bg1"/>
              </a:solidFill>
            </a:endParaRPr>
          </a:p>
        </p:txBody>
      </p:sp>
      <p:cxnSp>
        <p:nvCxnSpPr>
          <p:cNvPr id="55" name="Connector: Curved 54">
            <a:extLst>
              <a:ext uri="{FF2B5EF4-FFF2-40B4-BE49-F238E27FC236}">
                <a16:creationId xmlns:a16="http://schemas.microsoft.com/office/drawing/2014/main" id="{7A3F8E1D-6EBA-40E7-A975-DBF1EB38E0CF}"/>
              </a:ext>
            </a:extLst>
          </p:cNvPr>
          <p:cNvCxnSpPr>
            <a:cxnSpLocks/>
            <a:endCxn id="86" idx="0"/>
          </p:cNvCxnSpPr>
          <p:nvPr/>
        </p:nvCxnSpPr>
        <p:spPr bwMode="gray">
          <a:xfrm>
            <a:off x="2858203" y="2419168"/>
            <a:ext cx="1739700" cy="409575"/>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68C598BE-06C5-48BF-8356-C438BA4459B1}"/>
              </a:ext>
            </a:extLst>
          </p:cNvPr>
          <p:cNvCxnSpPr>
            <a:cxnSpLocks/>
            <a:stCxn id="7" idx="3"/>
            <a:endCxn id="6" idx="3"/>
          </p:cNvCxnSpPr>
          <p:nvPr/>
        </p:nvCxnSpPr>
        <p:spPr bwMode="gray">
          <a:xfrm flipH="1" flipV="1">
            <a:off x="5397717" y="1933308"/>
            <a:ext cx="8516" cy="1312985"/>
          </a:xfrm>
          <a:prstGeom prst="curvedConnector3">
            <a:avLst>
              <a:gd name="adj1" fmla="val -514502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Connector: Curved 75">
            <a:extLst>
              <a:ext uri="{FF2B5EF4-FFF2-40B4-BE49-F238E27FC236}">
                <a16:creationId xmlns:a16="http://schemas.microsoft.com/office/drawing/2014/main" id="{ECFBCCC0-AC2E-4979-9088-F76BD3ED9A8B}"/>
              </a:ext>
            </a:extLst>
          </p:cNvPr>
          <p:cNvCxnSpPr>
            <a:cxnSpLocks/>
            <a:endCxn id="88" idx="2"/>
          </p:cNvCxnSpPr>
          <p:nvPr/>
        </p:nvCxnSpPr>
        <p:spPr bwMode="gray">
          <a:xfrm flipV="1">
            <a:off x="3367571" y="3676785"/>
            <a:ext cx="1230332" cy="309938"/>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6" name="Rectangle 85">
            <a:extLst>
              <a:ext uri="{FF2B5EF4-FFF2-40B4-BE49-F238E27FC236}">
                <a16:creationId xmlns:a16="http://schemas.microsoft.com/office/drawing/2014/main" id="{B833ABE1-3855-430E-8428-F4807AEC8964}"/>
              </a:ext>
            </a:extLst>
          </p:cNvPr>
          <p:cNvSpPr/>
          <p:nvPr/>
        </p:nvSpPr>
        <p:spPr bwMode="gray">
          <a:xfrm>
            <a:off x="4494974" y="2828743"/>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Rectangle 87">
            <a:extLst>
              <a:ext uri="{FF2B5EF4-FFF2-40B4-BE49-F238E27FC236}">
                <a16:creationId xmlns:a16="http://schemas.microsoft.com/office/drawing/2014/main" id="{2A96744F-DAD5-4BD8-A8FA-5E2F5AA22B84}"/>
              </a:ext>
            </a:extLst>
          </p:cNvPr>
          <p:cNvSpPr/>
          <p:nvPr/>
        </p:nvSpPr>
        <p:spPr bwMode="gray">
          <a:xfrm>
            <a:off x="4494974" y="3631066"/>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2" name="TextBox 111">
            <a:extLst>
              <a:ext uri="{FF2B5EF4-FFF2-40B4-BE49-F238E27FC236}">
                <a16:creationId xmlns:a16="http://schemas.microsoft.com/office/drawing/2014/main" id="{851EC385-465D-4692-9385-462592C01FA0}"/>
              </a:ext>
            </a:extLst>
          </p:cNvPr>
          <p:cNvSpPr txBox="1"/>
          <p:nvPr/>
        </p:nvSpPr>
        <p:spPr bwMode="gray">
          <a:xfrm>
            <a:off x="3588985" y="1788710"/>
            <a:ext cx="416790" cy="294745"/>
          </a:xfrm>
          <a:prstGeom prst="rect">
            <a:avLst/>
          </a:prstGeom>
          <a:solidFill>
            <a:srgbClr val="FDC0D2">
              <a:alpha val="30196"/>
            </a:srgbClr>
          </a:solidFill>
        </p:spPr>
        <p:txBody>
          <a:bodyPr wrap="square" lIns="0" tIns="0" rIns="0" bIns="0" rtlCol="0">
            <a:noAutofit/>
          </a:bodyPr>
          <a:lstStyle/>
          <a:p>
            <a:pPr algn="ctr">
              <a:spcBef>
                <a:spcPts val="300"/>
              </a:spcBef>
              <a:spcAft>
                <a:spcPts val="300"/>
              </a:spcAft>
              <a:buClr>
                <a:schemeClr val="accent1"/>
              </a:buClr>
              <a:buSzPct val="90000"/>
            </a:pPr>
            <a:r>
              <a:rPr lang="en-US" dirty="0"/>
              <a:t>p</a:t>
            </a:r>
          </a:p>
        </p:txBody>
      </p:sp>
      <p:sp>
        <p:nvSpPr>
          <p:cNvPr id="113" name="TextBox 112">
            <a:extLst>
              <a:ext uri="{FF2B5EF4-FFF2-40B4-BE49-F238E27FC236}">
                <a16:creationId xmlns:a16="http://schemas.microsoft.com/office/drawing/2014/main" id="{B886DC24-30A2-4824-BE82-32E9689AE9BE}"/>
              </a:ext>
            </a:extLst>
          </p:cNvPr>
          <p:cNvSpPr txBox="1"/>
          <p:nvPr/>
        </p:nvSpPr>
        <p:spPr bwMode="gray">
          <a:xfrm>
            <a:off x="3518771" y="2472913"/>
            <a:ext cx="557218" cy="320956"/>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1-p</a:t>
            </a:r>
          </a:p>
        </p:txBody>
      </p:sp>
      <p:sp>
        <p:nvSpPr>
          <p:cNvPr id="114" name="TextBox 113">
            <a:extLst>
              <a:ext uri="{FF2B5EF4-FFF2-40B4-BE49-F238E27FC236}">
                <a16:creationId xmlns:a16="http://schemas.microsoft.com/office/drawing/2014/main" id="{0112C3F2-4900-44C7-8324-9269EDAEF85D}"/>
              </a:ext>
            </a:extLst>
          </p:cNvPr>
          <p:cNvSpPr txBox="1"/>
          <p:nvPr/>
        </p:nvSpPr>
        <p:spPr bwMode="gray">
          <a:xfrm>
            <a:off x="2138406" y="3437975"/>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6980C707-CA7B-4764-96F5-BCCD81D52A5B}"/>
                  </a:ext>
                </a:extLst>
              </p:cNvPr>
              <p:cNvSpPr txBox="1"/>
              <p:nvPr/>
            </p:nvSpPr>
            <p:spPr bwMode="gray">
              <a:xfrm>
                <a:off x="1991858" y="1041747"/>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given contact with adopters</a:t>
                </a:r>
                <a:endParaRPr lang="en-US" sz="1600" dirty="0"/>
              </a:p>
            </p:txBody>
          </p:sp>
        </mc:Choice>
        <mc:Fallback xmlns="">
          <p:sp>
            <p:nvSpPr>
              <p:cNvPr id="116" name="TextBox 115">
                <a:extLst>
                  <a:ext uri="{FF2B5EF4-FFF2-40B4-BE49-F238E27FC236}">
                    <a16:creationId xmlns:a16="http://schemas.microsoft.com/office/drawing/2014/main" id="{6980C707-CA7B-4764-96F5-BCCD81D52A5B}"/>
                  </a:ext>
                </a:extLst>
              </p:cNvPr>
              <p:cNvSpPr txBox="1">
                <a:spLocks noRot="1" noChangeAspect="1" noMove="1" noResize="1" noEditPoints="1" noAdjustHandles="1" noChangeArrowheads="1" noChangeShapeType="1" noTextEdit="1"/>
              </p:cNvSpPr>
              <p:nvPr/>
            </p:nvSpPr>
            <p:spPr bwMode="gray">
              <a:xfrm>
                <a:off x="1991858" y="1041747"/>
                <a:ext cx="2246805" cy="830997"/>
              </a:xfrm>
              <a:prstGeom prst="rect">
                <a:avLst/>
              </a:prstGeom>
              <a:blipFill>
                <a:blip r:embed="rId7"/>
                <a:stretch>
                  <a:fillRect l="-1630"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72D99D9-2D7B-4416-BCAD-B5ACBBD202C2}"/>
                  </a:ext>
                </a:extLst>
              </p:cNvPr>
              <p:cNvSpPr txBox="1"/>
              <p:nvPr/>
            </p:nvSpPr>
            <p:spPr bwMode="gray">
              <a:xfrm>
                <a:off x="5619938" y="3042437"/>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7" name="TextBox 116">
                <a:extLst>
                  <a:ext uri="{FF2B5EF4-FFF2-40B4-BE49-F238E27FC236}">
                    <a16:creationId xmlns:a16="http://schemas.microsoft.com/office/drawing/2014/main" id="{D72D99D9-2D7B-4416-BCAD-B5ACBBD202C2}"/>
                  </a:ext>
                </a:extLst>
              </p:cNvPr>
              <p:cNvSpPr txBox="1">
                <a:spLocks noRot="1" noChangeAspect="1" noMove="1" noResize="1" noEditPoints="1" noAdjustHandles="1" noChangeArrowheads="1" noChangeShapeType="1" noTextEdit="1"/>
              </p:cNvSpPr>
              <p:nvPr/>
            </p:nvSpPr>
            <p:spPr bwMode="gray">
              <a:xfrm>
                <a:off x="5619938" y="3042437"/>
                <a:ext cx="1109994" cy="830997"/>
              </a:xfrm>
              <a:prstGeom prst="rect">
                <a:avLst/>
              </a:prstGeom>
              <a:blipFill>
                <a:blip r:embed="rId8"/>
                <a:stretch>
                  <a:fillRect l="-329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B29EEBB-1822-4003-A9F1-C701405A4E97}"/>
                  </a:ext>
                </a:extLst>
              </p:cNvPr>
              <p:cNvSpPr txBox="1"/>
              <p:nvPr/>
            </p:nvSpPr>
            <p:spPr bwMode="gray">
              <a:xfrm>
                <a:off x="536899" y="1544286"/>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8" name="TextBox 117">
                <a:extLst>
                  <a:ext uri="{FF2B5EF4-FFF2-40B4-BE49-F238E27FC236}">
                    <a16:creationId xmlns:a16="http://schemas.microsoft.com/office/drawing/2014/main" id="{0B29EEBB-1822-4003-A9F1-C701405A4E97}"/>
                  </a:ext>
                </a:extLst>
              </p:cNvPr>
              <p:cNvSpPr txBox="1">
                <a:spLocks noRot="1" noChangeAspect="1" noMove="1" noResize="1" noEditPoints="1" noAdjustHandles="1" noChangeArrowheads="1" noChangeShapeType="1" noTextEdit="1"/>
              </p:cNvSpPr>
              <p:nvPr/>
            </p:nvSpPr>
            <p:spPr bwMode="gray">
              <a:xfrm>
                <a:off x="536899" y="1544286"/>
                <a:ext cx="1109994" cy="830997"/>
              </a:xfrm>
              <a:prstGeom prst="rect">
                <a:avLst/>
              </a:prstGeom>
              <a:blipFill>
                <a:blip r:embed="rId9"/>
                <a:stretch>
                  <a:fillRect l="-2747"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EB47191-0CCB-4EDC-AF6C-A4AB2BB40395}"/>
                  </a:ext>
                </a:extLst>
              </p:cNvPr>
              <p:cNvSpPr txBox="1"/>
              <p:nvPr/>
            </p:nvSpPr>
            <p:spPr bwMode="gray">
              <a:xfrm>
                <a:off x="500006" y="3313641"/>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20" name="TextBox 119">
                <a:extLst>
                  <a:ext uri="{FF2B5EF4-FFF2-40B4-BE49-F238E27FC236}">
                    <a16:creationId xmlns:a16="http://schemas.microsoft.com/office/drawing/2014/main" id="{FEB47191-0CCB-4EDC-AF6C-A4AB2BB40395}"/>
                  </a:ext>
                </a:extLst>
              </p:cNvPr>
              <p:cNvSpPr txBox="1">
                <a:spLocks noRot="1" noChangeAspect="1" noMove="1" noResize="1" noEditPoints="1" noAdjustHandles="1" noChangeArrowheads="1" noChangeShapeType="1" noTextEdit="1"/>
              </p:cNvSpPr>
              <p:nvPr/>
            </p:nvSpPr>
            <p:spPr bwMode="gray">
              <a:xfrm>
                <a:off x="500006" y="3313641"/>
                <a:ext cx="1109994" cy="830997"/>
              </a:xfrm>
              <a:prstGeom prst="rect">
                <a:avLst/>
              </a:prstGeom>
              <a:blipFill>
                <a:blip r:embed="rId10"/>
                <a:stretch>
                  <a:fillRect l="-274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6E77FB-78B8-4C9F-A9EF-72B883E0CA70}"/>
                  </a:ext>
                </a:extLst>
              </p:cNvPr>
              <p:cNvSpPr txBox="1"/>
              <p:nvPr/>
            </p:nvSpPr>
            <p:spPr bwMode="gray">
              <a:xfrm>
                <a:off x="3535299" y="4405193"/>
                <a:ext cx="524162" cy="386008"/>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ℓ</m:t>
                      </m:r>
                    </m:oMath>
                  </m:oMathPara>
                </a14:m>
                <a:endParaRPr lang="en-US" dirty="0"/>
              </a:p>
            </p:txBody>
          </p:sp>
        </mc:Choice>
        <mc:Fallback xmlns="">
          <p:sp>
            <p:nvSpPr>
              <p:cNvPr id="122" name="TextBox 121">
                <a:extLst>
                  <a:ext uri="{FF2B5EF4-FFF2-40B4-BE49-F238E27FC236}">
                    <a16:creationId xmlns:a16="http://schemas.microsoft.com/office/drawing/2014/main" id="{F66E77FB-78B8-4C9F-A9EF-72B883E0CA70}"/>
                  </a:ext>
                </a:extLst>
              </p:cNvPr>
              <p:cNvSpPr txBox="1">
                <a:spLocks noRot="1" noChangeAspect="1" noMove="1" noResize="1" noEditPoints="1" noAdjustHandles="1" noChangeArrowheads="1" noChangeShapeType="1" noTextEdit="1"/>
              </p:cNvSpPr>
              <p:nvPr/>
            </p:nvSpPr>
            <p:spPr bwMode="gray">
              <a:xfrm>
                <a:off x="3535299" y="4405193"/>
                <a:ext cx="524162" cy="38600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E7D78D1-7DC1-4AEF-93B2-EAEC1AAF3CBB}"/>
                  </a:ext>
                </a:extLst>
              </p:cNvPr>
              <p:cNvSpPr txBox="1"/>
              <p:nvPr/>
            </p:nvSpPr>
            <p:spPr bwMode="gray">
              <a:xfrm>
                <a:off x="980769" y="4313126"/>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given contact with skeptics</a:t>
                </a:r>
                <a:endParaRPr lang="en-US" sz="1600" dirty="0"/>
              </a:p>
            </p:txBody>
          </p:sp>
        </mc:Choice>
        <mc:Fallback xmlns="">
          <p:sp>
            <p:nvSpPr>
              <p:cNvPr id="123" name="TextBox 122">
                <a:extLst>
                  <a:ext uri="{FF2B5EF4-FFF2-40B4-BE49-F238E27FC236}">
                    <a16:creationId xmlns:a16="http://schemas.microsoft.com/office/drawing/2014/main" id="{6E7D78D1-7DC1-4AEF-93B2-EAEC1AAF3CBB}"/>
                  </a:ext>
                </a:extLst>
              </p:cNvPr>
              <p:cNvSpPr txBox="1">
                <a:spLocks noRot="1" noChangeAspect="1" noMove="1" noResize="1" noEditPoints="1" noAdjustHandles="1" noChangeArrowheads="1" noChangeShapeType="1" noTextEdit="1"/>
              </p:cNvSpPr>
              <p:nvPr/>
            </p:nvSpPr>
            <p:spPr bwMode="gray">
              <a:xfrm>
                <a:off x="980769" y="4313126"/>
                <a:ext cx="2246805" cy="830997"/>
              </a:xfrm>
              <a:prstGeom prst="rect">
                <a:avLst/>
              </a:prstGeom>
              <a:blipFill>
                <a:blip r:embed="rId12"/>
                <a:stretch>
                  <a:fillRect l="-1630" t="-2206" b="-8824"/>
                </a:stretch>
              </a:blipFill>
            </p:spPr>
            <p:txBody>
              <a:bodyPr/>
              <a:lstStyle/>
              <a:p>
                <a:r>
                  <a:rPr lang="en-US">
                    <a:noFill/>
                  </a:rPr>
                  <a:t> </a:t>
                </a:r>
              </a:p>
            </p:txBody>
          </p:sp>
        </mc:Fallback>
      </mc:AlternateContent>
      <p:cxnSp>
        <p:nvCxnSpPr>
          <p:cNvPr id="126" name="Connector: Elbow 125">
            <a:extLst>
              <a:ext uri="{FF2B5EF4-FFF2-40B4-BE49-F238E27FC236}">
                <a16:creationId xmlns:a16="http://schemas.microsoft.com/office/drawing/2014/main" id="{44DFAD7A-17C2-4A22-B441-9E666F04BE1E}"/>
              </a:ext>
            </a:extLst>
          </p:cNvPr>
          <p:cNvCxnSpPr>
            <a:cxnSpLocks/>
          </p:cNvCxnSpPr>
          <p:nvPr/>
        </p:nvCxnSpPr>
        <p:spPr bwMode="gray">
          <a:xfrm rot="10800000">
            <a:off x="5302354" y="2578188"/>
            <a:ext cx="609062" cy="44861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D0BC5D7-6223-4013-A0D4-BD14E753BA4F}"/>
              </a:ext>
            </a:extLst>
          </p:cNvPr>
          <p:cNvCxnSpPr>
            <a:cxnSpLocks/>
          </p:cNvCxnSpPr>
          <p:nvPr/>
        </p:nvCxnSpPr>
        <p:spPr bwMode="gray">
          <a:xfrm flipV="1">
            <a:off x="3195364" y="4638018"/>
            <a:ext cx="323407" cy="8814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Straight Arrow Connector 134">
            <a:extLst>
              <a:ext uri="{FF2B5EF4-FFF2-40B4-BE49-F238E27FC236}">
                <a16:creationId xmlns:a16="http://schemas.microsoft.com/office/drawing/2014/main" id="{76A0E982-F65C-4586-8C77-E4B636FD48FE}"/>
              </a:ext>
            </a:extLst>
          </p:cNvPr>
          <p:cNvCxnSpPr>
            <a:cxnSpLocks/>
            <a:stCxn id="116" idx="2"/>
            <a:endCxn id="112" idx="1"/>
          </p:cNvCxnSpPr>
          <p:nvPr/>
        </p:nvCxnSpPr>
        <p:spPr bwMode="gray">
          <a:xfrm>
            <a:off x="3115261" y="1872744"/>
            <a:ext cx="473724" cy="63339"/>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0" name="Straight Arrow Connector 149">
            <a:extLst>
              <a:ext uri="{FF2B5EF4-FFF2-40B4-BE49-F238E27FC236}">
                <a16:creationId xmlns:a16="http://schemas.microsoft.com/office/drawing/2014/main" id="{C5721100-2DFE-4243-9195-D1F94594A9DF}"/>
              </a:ext>
            </a:extLst>
          </p:cNvPr>
          <p:cNvCxnSpPr>
            <a:cxnSpLocks/>
            <a:stCxn id="120" idx="3"/>
            <a:endCxn id="114" idx="1"/>
          </p:cNvCxnSpPr>
          <p:nvPr/>
        </p:nvCxnSpPr>
        <p:spPr bwMode="gray">
          <a:xfrm flipV="1">
            <a:off x="1610000" y="3585348"/>
            <a:ext cx="528406" cy="14379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F38347F4-04C9-4295-996C-F56393B779AB}"/>
              </a:ext>
            </a:extLst>
          </p:cNvPr>
          <p:cNvSpPr txBox="1"/>
          <p:nvPr/>
        </p:nvSpPr>
        <p:spPr bwMode="gray">
          <a:xfrm>
            <a:off x="9445288" y="4266488"/>
            <a:ext cx="2095126" cy="307777"/>
          </a:xfrm>
          <a:prstGeom prst="rect">
            <a:avLst/>
          </a:prstGeom>
          <a:noFill/>
        </p:spPr>
        <p:txBody>
          <a:bodyPr wrap="square">
            <a:spAutoFit/>
          </a:bodyPr>
          <a:lstStyle/>
          <a:p>
            <a:r>
              <a:rPr lang="en-US" sz="1400" dirty="0">
                <a:latin typeface="+mj-lt"/>
              </a:rPr>
              <a:t> </a:t>
            </a:r>
            <a:r>
              <a:rPr lang="en-US" sz="1400" i="1" dirty="0">
                <a:latin typeface="+mj-lt"/>
              </a:rPr>
              <a:t>N = </a:t>
            </a:r>
            <a:r>
              <a:rPr lang="en-US" sz="1400" dirty="0">
                <a:latin typeface="+mj-lt"/>
              </a:rPr>
              <a:t>population size</a:t>
            </a:r>
            <a:endParaRPr lang="en-US" sz="1400" dirty="0"/>
          </a:p>
        </p:txBody>
      </p:sp>
      <p:cxnSp>
        <p:nvCxnSpPr>
          <p:cNvPr id="162" name="Straight Arrow Connector 161">
            <a:extLst>
              <a:ext uri="{FF2B5EF4-FFF2-40B4-BE49-F238E27FC236}">
                <a16:creationId xmlns:a16="http://schemas.microsoft.com/office/drawing/2014/main" id="{3712BFD5-292E-4828-8297-9BBF36536A9B}"/>
              </a:ext>
            </a:extLst>
          </p:cNvPr>
          <p:cNvCxnSpPr>
            <a:cxnSpLocks/>
            <a:stCxn id="5" idx="3"/>
            <a:endCxn id="7" idx="1"/>
          </p:cNvCxnSpPr>
          <p:nvPr/>
        </p:nvCxnSpPr>
        <p:spPr bwMode="gray">
          <a:xfrm>
            <a:off x="1699149" y="2855737"/>
            <a:ext cx="2530998" cy="390556"/>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69" name="Picture 168">
            <a:extLst>
              <a:ext uri="{FF2B5EF4-FFF2-40B4-BE49-F238E27FC236}">
                <a16:creationId xmlns:a16="http://schemas.microsoft.com/office/drawing/2014/main" id="{1D373815-0B45-4AC4-A1D4-DCF89A71B5F1}"/>
              </a:ext>
            </a:extLst>
          </p:cNvPr>
          <p:cNvPicPr>
            <a:picLocks noChangeAspect="1"/>
          </p:cNvPicPr>
          <p:nvPr/>
        </p:nvPicPr>
        <p:blipFill>
          <a:blip r:embed="rId13"/>
          <a:stretch>
            <a:fillRect/>
          </a:stretch>
        </p:blipFill>
        <p:spPr>
          <a:xfrm>
            <a:off x="6531053" y="810304"/>
            <a:ext cx="4364699" cy="3325747"/>
          </a:xfrm>
          <a:prstGeom prst="rect">
            <a:avLst/>
          </a:prstGeom>
        </p:spPr>
      </p:pic>
      <p:sp>
        <p:nvSpPr>
          <p:cNvPr id="170" name="Rectangle 169">
            <a:extLst>
              <a:ext uri="{FF2B5EF4-FFF2-40B4-BE49-F238E27FC236}">
                <a16:creationId xmlns:a16="http://schemas.microsoft.com/office/drawing/2014/main" id="{56B4D225-0218-4E27-8877-D33CA4354082}"/>
              </a:ext>
            </a:extLst>
          </p:cNvPr>
          <p:cNvSpPr/>
          <p:nvPr/>
        </p:nvSpPr>
        <p:spPr bwMode="gray">
          <a:xfrm>
            <a:off x="6654303" y="3124200"/>
            <a:ext cx="4118198" cy="859697"/>
          </a:xfrm>
          <a:prstGeom prst="rect">
            <a:avLst/>
          </a:prstGeom>
          <a:solidFill>
            <a:srgbClr val="B1063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1" name="Connector: Elbow 170">
            <a:extLst>
              <a:ext uri="{FF2B5EF4-FFF2-40B4-BE49-F238E27FC236}">
                <a16:creationId xmlns:a16="http://schemas.microsoft.com/office/drawing/2014/main" id="{BAFD6661-2DE3-4F79-9AAA-26BDAE3FB1DF}"/>
              </a:ext>
            </a:extLst>
          </p:cNvPr>
          <p:cNvCxnSpPr>
            <a:cxnSpLocks/>
            <a:stCxn id="13" idx="3"/>
          </p:cNvCxnSpPr>
          <p:nvPr/>
        </p:nvCxnSpPr>
        <p:spPr bwMode="gray">
          <a:xfrm flipV="1">
            <a:off x="6089991" y="1864882"/>
            <a:ext cx="449578" cy="171644"/>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38CC-7505-4705-8BB9-4130F62FFF3C}"/>
              </a:ext>
            </a:extLst>
          </p:cNvPr>
          <p:cNvSpPr>
            <a:spLocks noGrp="1"/>
          </p:cNvSpPr>
          <p:nvPr>
            <p:ph type="title"/>
          </p:nvPr>
        </p:nvSpPr>
        <p:spPr/>
        <p:txBody>
          <a:bodyPr/>
          <a:lstStyle/>
          <a:p>
            <a:r>
              <a:rPr lang="en-US"/>
              <a:t>Greedy approach</a:t>
            </a:r>
            <a:endParaRPr lang="en-US" dirty="0"/>
          </a:p>
        </p:txBody>
      </p:sp>
      <p:sp>
        <p:nvSpPr>
          <p:cNvPr id="3" name="Content Placeholder 2">
            <a:extLst>
              <a:ext uri="{FF2B5EF4-FFF2-40B4-BE49-F238E27FC236}">
                <a16:creationId xmlns:a16="http://schemas.microsoft.com/office/drawing/2014/main" id="{804DECD6-1F3B-47EF-85D4-1E9BDCF267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A39A0-818F-49D6-B9A4-B32591DFB10E}"/>
              </a:ext>
            </a:extLst>
          </p:cNvPr>
          <p:cNvSpPr>
            <a:spLocks noGrp="1"/>
          </p:cNvSpPr>
          <p:nvPr>
            <p:ph type="sldNum" sz="quarter" idx="12"/>
          </p:nvPr>
        </p:nvSpPr>
        <p:spPr/>
        <p:txBody>
          <a:bodyPr/>
          <a:lstStyle/>
          <a:p>
            <a:fld id="{81561042-0DC2-4A04-AA50-F6D44EB20EBA}" type="slidenum">
              <a:rPr lang="en-US" smtClean="0"/>
              <a:t>8</a:t>
            </a:fld>
            <a:endParaRPr lang="en-US"/>
          </a:p>
        </p:txBody>
      </p:sp>
    </p:spTree>
    <p:extLst>
      <p:ext uri="{BB962C8B-B14F-4D97-AF65-F5344CB8AC3E}">
        <p14:creationId xmlns:p14="http://schemas.microsoft.com/office/powerpoint/2010/main" val="112484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7F78-CC51-461C-B5EE-BC207E04DD95}"/>
              </a:ext>
            </a:extLst>
          </p:cNvPr>
          <p:cNvSpPr>
            <a:spLocks noGrp="1"/>
          </p:cNvSpPr>
          <p:nvPr>
            <p:ph type="title"/>
          </p:nvPr>
        </p:nvSpPr>
        <p:spPr/>
        <p:txBody>
          <a:bodyPr/>
          <a:lstStyle/>
          <a:p>
            <a:r>
              <a:rPr lang="en-US" dirty="0"/>
              <a:t>Sketch approach</a:t>
            </a:r>
          </a:p>
        </p:txBody>
      </p:sp>
      <p:sp>
        <p:nvSpPr>
          <p:cNvPr id="3" name="Content Placeholder 2">
            <a:extLst>
              <a:ext uri="{FF2B5EF4-FFF2-40B4-BE49-F238E27FC236}">
                <a16:creationId xmlns:a16="http://schemas.microsoft.com/office/drawing/2014/main" id="{BF3099B0-1513-4349-8EBE-670AA04117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0C8F596-6B1E-4950-AB14-4D6A9E784A69}"/>
              </a:ext>
            </a:extLst>
          </p:cNvPr>
          <p:cNvSpPr>
            <a:spLocks noGrp="1"/>
          </p:cNvSpPr>
          <p:nvPr>
            <p:ph type="sldNum" sz="quarter" idx="12"/>
          </p:nvPr>
        </p:nvSpPr>
        <p:spPr/>
        <p:txBody>
          <a:bodyPr/>
          <a:lstStyle/>
          <a:p>
            <a:fld id="{81561042-0DC2-4A04-AA50-F6D44EB20EBA}" type="slidenum">
              <a:rPr lang="en-US" smtClean="0"/>
              <a:t>9</a:t>
            </a:fld>
            <a:endParaRPr lang="en-US"/>
          </a:p>
        </p:txBody>
      </p:sp>
    </p:spTree>
    <p:extLst>
      <p:ext uri="{BB962C8B-B14F-4D97-AF65-F5344CB8AC3E}">
        <p14:creationId xmlns:p14="http://schemas.microsoft.com/office/powerpoint/2010/main" val="4009241863"/>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9832</TotalTime>
  <Words>3020</Words>
  <Application>Microsoft Office PowerPoint</Application>
  <PresentationFormat>Widescreen</PresentationFormat>
  <Paragraphs>385</Paragraphs>
  <Slides>24</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Calibri,Helvetica,sans-serif,EmojiFont,Apple Color Emoji,Segoe UI Emoji,NotoColorEmoji,Segoe UI Symbol,Android Emoji,EmojiSymbols</vt:lpstr>
      <vt:lpstr>Cambria Math</vt:lpstr>
      <vt:lpstr>CMR17</vt:lpstr>
      <vt:lpstr>Times New Roman</vt:lpstr>
      <vt:lpstr>Verdana</vt:lpstr>
      <vt:lpstr>HPI PPT-Template</vt:lpstr>
      <vt:lpstr>Bitmap Image</vt:lpstr>
      <vt:lpstr>Propagation Graph Neural Networks lecture-14  Course on Graph Neural Networks (Winter Term 20/21)</vt:lpstr>
      <vt:lpstr>Quick recap – Where are we now?</vt:lpstr>
      <vt:lpstr>Topics (to be done)</vt:lpstr>
      <vt:lpstr>Propagation as Decision Making </vt:lpstr>
      <vt:lpstr>Example</vt:lpstr>
      <vt:lpstr>SIR model</vt:lpstr>
      <vt:lpstr>SEIZ model</vt:lpstr>
      <vt:lpstr>Greedy approach</vt:lpstr>
      <vt:lpstr>Sketch approach</vt:lpstr>
      <vt:lpstr>Submodular Optimization</vt:lpstr>
      <vt:lpstr>The Phenomenon of Diminishing Returns</vt:lpstr>
      <vt:lpstr>Submodularity as Information of a set [Bilmes 2020] </vt:lpstr>
      <vt:lpstr>Submodularity as Information of a set [Bilmes 2020] </vt:lpstr>
      <vt:lpstr>Example: Optimal Assignment Problem</vt:lpstr>
      <vt:lpstr>Proof</vt:lpstr>
      <vt:lpstr>Three cases</vt:lpstr>
      <vt:lpstr>Discrete Optimization Problems [Vondrak 2012]</vt:lpstr>
      <vt:lpstr>Why is submodularity important?</vt:lpstr>
      <vt:lpstr>PowerPoint Presentation</vt:lpstr>
      <vt:lpstr>Concepts</vt:lpstr>
      <vt:lpstr>Cascade Failures in Electrical Communication Networks (ECN) [wang 2019]</vt:lpstr>
      <vt:lpstr>Dynamic Power Flow Algorithm</vt:lpstr>
      <vt:lpstr>Robustness to Time Delays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425</cp:revision>
  <dcterms:created xsi:type="dcterms:W3CDTF">2020-12-16T15:45:57Z</dcterms:created>
  <dcterms:modified xsi:type="dcterms:W3CDTF">2021-02-22T22:44:07Z</dcterms:modified>
</cp:coreProperties>
</file>